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633" r:id="rId2"/>
    <p:sldId id="655" r:id="rId3"/>
    <p:sldId id="656" r:id="rId4"/>
    <p:sldId id="657" r:id="rId5"/>
    <p:sldId id="658" r:id="rId6"/>
    <p:sldId id="635" r:id="rId7"/>
    <p:sldId id="660" r:id="rId8"/>
    <p:sldId id="662" r:id="rId9"/>
    <p:sldId id="663" r:id="rId10"/>
    <p:sldId id="664" r:id="rId11"/>
    <p:sldId id="661" r:id="rId12"/>
    <p:sldId id="324" r:id="rId13"/>
    <p:sldId id="294" r:id="rId14"/>
    <p:sldId id="316" r:id="rId15"/>
    <p:sldId id="297" r:id="rId16"/>
    <p:sldId id="659" r:id="rId17"/>
    <p:sldId id="665" r:id="rId18"/>
    <p:sldId id="318" r:id="rId19"/>
    <p:sldId id="334" r:id="rId20"/>
    <p:sldId id="296" r:id="rId21"/>
    <p:sldId id="629" r:id="rId22"/>
    <p:sldId id="630" r:id="rId23"/>
    <p:sldId id="631" r:id="rId24"/>
    <p:sldId id="649" r:id="rId25"/>
    <p:sldId id="650" r:id="rId26"/>
    <p:sldId id="605" r:id="rId27"/>
    <p:sldId id="668" r:id="rId28"/>
    <p:sldId id="653" r:id="rId29"/>
    <p:sldId id="654" r:id="rId30"/>
    <p:sldId id="614" r:id="rId31"/>
    <p:sldId id="615" r:id="rId32"/>
    <p:sldId id="616" r:id="rId33"/>
    <p:sldId id="670" r:id="rId34"/>
    <p:sldId id="617" r:id="rId35"/>
    <p:sldId id="618" r:id="rId36"/>
    <p:sldId id="573" r:id="rId37"/>
    <p:sldId id="590" r:id="rId38"/>
    <p:sldId id="669" r:id="rId39"/>
    <p:sldId id="651" r:id="rId40"/>
    <p:sldId id="621" r:id="rId41"/>
    <p:sldId id="602" r:id="rId42"/>
    <p:sldId id="587" r:id="rId43"/>
    <p:sldId id="652" r:id="rId44"/>
    <p:sldId id="612" r:id="rId45"/>
    <p:sldId id="592" r:id="rId46"/>
    <p:sldId id="593" r:id="rId47"/>
    <p:sldId id="594" r:id="rId48"/>
    <p:sldId id="596" r:id="rId49"/>
    <p:sldId id="597" r:id="rId50"/>
    <p:sldId id="636" r:id="rId51"/>
    <p:sldId id="637" r:id="rId52"/>
    <p:sldId id="638" r:id="rId53"/>
    <p:sldId id="639" r:id="rId54"/>
    <p:sldId id="640" r:id="rId55"/>
    <p:sldId id="641" r:id="rId56"/>
    <p:sldId id="642" r:id="rId57"/>
    <p:sldId id="643" r:id="rId58"/>
    <p:sldId id="644" r:id="rId59"/>
    <p:sldId id="645" r:id="rId60"/>
    <p:sldId id="646" r:id="rId61"/>
    <p:sldId id="647" r:id="rId62"/>
    <p:sldId id="648" r:id="rId63"/>
    <p:sldId id="599" r:id="rId64"/>
    <p:sldId id="578" r:id="rId65"/>
    <p:sldId id="632" r:id="rId66"/>
    <p:sldId id="387" r:id="rId67"/>
    <p:sldId id="413" r:id="rId68"/>
    <p:sldId id="628" r:id="rId69"/>
    <p:sldId id="493" r:id="rId70"/>
    <p:sldId id="582" r:id="rId71"/>
    <p:sldId id="496"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A1286C8-3DEE-4849-BCDE-2EE6B348BD6C}">
          <p14:sldIdLst>
            <p14:sldId id="633"/>
            <p14:sldId id="655"/>
            <p14:sldId id="656"/>
            <p14:sldId id="657"/>
            <p14:sldId id="658"/>
            <p14:sldId id="635"/>
          </p14:sldIdLst>
        </p14:section>
        <p14:section name="What is Isomorphic" id="{6ABA6571-0B3D-6149-ACF8-C02CB406FDE6}">
          <p14:sldIdLst>
            <p14:sldId id="660"/>
            <p14:sldId id="662"/>
            <p14:sldId id="663"/>
            <p14:sldId id="664"/>
            <p14:sldId id="661"/>
            <p14:sldId id="324"/>
            <p14:sldId id="294"/>
            <p14:sldId id="316"/>
            <p14:sldId id="297"/>
          </p14:sldIdLst>
        </p14:section>
        <p14:section name="Why Isomorphic" id="{E3BC4489-85B6-B047-9AB2-9406AB23C85C}">
          <p14:sldIdLst>
            <p14:sldId id="659"/>
            <p14:sldId id="665"/>
            <p14:sldId id="318"/>
            <p14:sldId id="334"/>
            <p14:sldId id="296"/>
            <p14:sldId id="629"/>
            <p14:sldId id="630"/>
            <p14:sldId id="631"/>
          </p14:sldIdLst>
        </p14:section>
        <p14:section name="Demos" id="{8F26D6C3-3A5B-4547-BACF-39968EA12191}">
          <p14:sldIdLst>
            <p14:sldId id="649"/>
            <p14:sldId id="650"/>
            <p14:sldId id="605"/>
            <p14:sldId id="668"/>
            <p14:sldId id="653"/>
            <p14:sldId id="654"/>
            <p14:sldId id="614"/>
            <p14:sldId id="615"/>
            <p14:sldId id="616"/>
            <p14:sldId id="670"/>
            <p14:sldId id="617"/>
            <p14:sldId id="618"/>
          </p14:sldIdLst>
        </p14:section>
        <p14:section name="Conclusion" id="{1F0D6307-2517-2B42-8AF7-E169ADB80FB1}">
          <p14:sldIdLst>
            <p14:sldId id="573"/>
            <p14:sldId id="590"/>
            <p14:sldId id="669"/>
            <p14:sldId id="651"/>
            <p14:sldId id="621"/>
            <p14:sldId id="602"/>
            <p14:sldId id="587"/>
            <p14:sldId id="652"/>
            <p14:sldId id="612"/>
          </p14:sldIdLst>
        </p14:section>
        <p14:section name="Cut slides" id="{6C694F9B-589C-4A78-BA6E-C2B40742B747}">
          <p14:sldIdLst>
            <p14:sldId id="592"/>
            <p14:sldId id="593"/>
            <p14:sldId id="594"/>
            <p14:sldId id="596"/>
            <p14:sldId id="597"/>
          </p14:sldIdLst>
        </p14:section>
        <p14:section name="React" id="{C5022985-A6BC-B049-B2F2-4A962691C903}">
          <p14:sldIdLst>
            <p14:sldId id="636"/>
            <p14:sldId id="637"/>
            <p14:sldId id="638"/>
            <p14:sldId id="639"/>
            <p14:sldId id="640"/>
            <p14:sldId id="641"/>
            <p14:sldId id="642"/>
            <p14:sldId id="643"/>
            <p14:sldId id="644"/>
            <p14:sldId id="645"/>
            <p14:sldId id="646"/>
            <p14:sldId id="647"/>
            <p14:sldId id="648"/>
            <p14:sldId id="599"/>
            <p14:sldId id="578"/>
            <p14:sldId id="632"/>
            <p14:sldId id="387"/>
            <p14:sldId id="413"/>
            <p14:sldId id="628"/>
            <p14:sldId id="493"/>
            <p14:sldId id="582"/>
            <p14:sldId id="49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E19"/>
    <a:srgbClr val="1C1E19"/>
    <a:srgbClr val="4C94D0"/>
    <a:srgbClr val="143480"/>
    <a:srgbClr val="6AB8F6"/>
    <a:srgbClr val="530F66"/>
    <a:srgbClr val="000000"/>
    <a:srgbClr val="C3B75D"/>
    <a:srgbClr val="076921"/>
    <a:srgbClr val="5DB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05" autoAdjust="0"/>
    <p:restoredTop sz="71266" autoAdjust="0"/>
  </p:normalViewPr>
  <p:slideViewPr>
    <p:cSldViewPr snapToGrid="0">
      <p:cViewPr varScale="1">
        <p:scale>
          <a:sx n="98" d="100"/>
          <a:sy n="98" d="100"/>
        </p:scale>
        <p:origin x="444" y="84"/>
      </p:cViewPr>
      <p:guideLst>
        <p:guide orient="horz" pos="2160"/>
        <p:guide pos="3840"/>
      </p:guideLst>
    </p:cSldViewPr>
  </p:slideViewPr>
  <p:outlineViewPr>
    <p:cViewPr>
      <p:scale>
        <a:sx n="33" d="100"/>
        <a:sy n="33" d="100"/>
      </p:scale>
      <p:origin x="0" y="24200"/>
    </p:cViewPr>
  </p:outlineViewPr>
  <p:notesTextViewPr>
    <p:cViewPr>
      <p:scale>
        <a:sx n="150" d="100"/>
        <a:sy n="150" d="100"/>
      </p:scale>
      <p:origin x="0" y="0"/>
    </p:cViewPr>
  </p:notesTextViewPr>
  <p:sorterViewPr>
    <p:cViewPr>
      <p:scale>
        <a:sx n="105" d="100"/>
        <a:sy n="105" d="100"/>
      </p:scale>
      <p:origin x="0" y="43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69A41E-143F-46ED-B414-4C223D83A023}" type="datetimeFigureOut">
              <a:rPr lang="en-US" smtClean="0"/>
              <a:t>9/16/2015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12189F-35E1-4DA3-9F12-2244F84E5C30}" type="slidenum">
              <a:rPr lang="en-US" smtClean="0"/>
              <a:t>‹#›</a:t>
            </a:fld>
            <a:endParaRPr lang="en-US"/>
          </a:p>
        </p:txBody>
      </p:sp>
    </p:spTree>
    <p:extLst>
      <p:ext uri="{BB962C8B-B14F-4D97-AF65-F5344CB8AC3E}">
        <p14:creationId xmlns:p14="http://schemas.microsoft.com/office/powerpoint/2010/main" val="1855946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676DAE-EEF0-4974-8704-2FF3C7B4EF28}" type="slidenum">
              <a:rPr lang="en-US" smtClean="0"/>
              <a:pPr/>
              <a:t>1</a:t>
            </a:fld>
            <a:endParaRPr lang="en-US"/>
          </a:p>
        </p:txBody>
      </p:sp>
    </p:spTree>
    <p:extLst>
      <p:ext uri="{BB962C8B-B14F-4D97-AF65-F5344CB8AC3E}">
        <p14:creationId xmlns:p14="http://schemas.microsoft.com/office/powerpoint/2010/main" val="1076652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beginning of the web, the model was fat server, thin client. In other words, the server typically sent</a:t>
            </a:r>
            <a:r>
              <a:rPr lang="en-US" baseline="0" dirty="0" smtClean="0"/>
              <a:t> down all the markup necessary in a single HTTP call. The browser simply parsed the HTML and displayed it. </a:t>
            </a:r>
          </a:p>
          <a:p>
            <a:endParaRPr lang="en-US" baseline="0" dirty="0" smtClean="0"/>
          </a:p>
          <a:p>
            <a:r>
              <a:rPr lang="en-US" baseline="0" dirty="0" smtClean="0"/>
              <a:t>As time went on, the browser started to get fatter. We started sending down separate JavaScript and CSS. We started making AJAX calls to retrieve extra data. We started handling routing on the client-side. Eventually, the browser became fatter than the server as the concept of Rich web apps and single page apps grew popular. </a:t>
            </a:r>
          </a:p>
          <a:p>
            <a:endParaRPr lang="en-US" baseline="0" dirty="0" smtClean="0"/>
          </a:p>
          <a:p>
            <a:r>
              <a:rPr lang="en-US" baseline="0" dirty="0" smtClean="0"/>
              <a:t>Now we’re moving into an era where the same client-side code can run on the server as well. We no longer have to make the distinction between a fat client and fat server approach since, if we choose our technology and patterns wisely, we can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12</a:t>
            </a:fld>
            <a:endParaRPr lang="en-US"/>
          </a:p>
        </p:txBody>
      </p:sp>
    </p:spTree>
    <p:extLst>
      <p:ext uri="{BB962C8B-B14F-4D97-AF65-F5344CB8AC3E}">
        <p14:creationId xmlns:p14="http://schemas.microsoft.com/office/powerpoint/2010/main" val="116327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a:t>
            </a:r>
            <a:r>
              <a:rPr lang="en-US" baseline="0" dirty="0" smtClean="0"/>
              <a:t> plenty of opinions on the term isomorphic JavaScript. In fact, if you search around for information on the pattern, you’ll find much of the conversation revolves around disagreements on what term to use! </a:t>
            </a:r>
          </a:p>
          <a:p>
            <a:endParaRPr lang="en-US" baseline="0" dirty="0" smtClean="0"/>
          </a:p>
          <a:p>
            <a:r>
              <a:rPr lang="en-US" baseline="0" dirty="0" smtClean="0"/>
              <a:t>Girl voice: I’m doing Isomorphic JavaScript.</a:t>
            </a:r>
            <a:br>
              <a:rPr lang="en-US" baseline="0" dirty="0" smtClean="0"/>
            </a:br>
            <a:r>
              <a:rPr lang="en-US" baseline="0" dirty="0" smtClean="0"/>
              <a:t>Deep man voice. “Well, I’m doing server-rendered Single page applications”</a:t>
            </a:r>
          </a:p>
          <a:p>
            <a:r>
              <a:rPr lang="en-US" baseline="0" dirty="0" smtClean="0"/>
              <a:t>Another girl voice: “Uh, you’re both doing the same thing.</a:t>
            </a:r>
          </a:p>
          <a:p>
            <a:r>
              <a:rPr lang="en-US" baseline="0" dirty="0" smtClean="0"/>
              <a:t>The term Isomorphic JavaScript was coined by the </a:t>
            </a:r>
            <a:r>
              <a:rPr lang="en-US" baseline="0" dirty="0" err="1" smtClean="0"/>
              <a:t>Nodejitsu</a:t>
            </a:r>
            <a:r>
              <a:rPr lang="en-US" baseline="0" dirty="0" smtClean="0"/>
              <a:t> team in 2011 at http://blog.nodejitsu.com/scaling-isomorphic-javascript-code/ and further popularized in 2013 in an </a:t>
            </a:r>
            <a:r>
              <a:rPr lang="en-US" baseline="0" dirty="0" err="1" smtClean="0"/>
              <a:t>AirBNB</a:t>
            </a:r>
            <a:r>
              <a:rPr lang="en-US" baseline="0" dirty="0" smtClean="0"/>
              <a:t> team blog post.</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13</a:t>
            </a:fld>
            <a:endParaRPr lang="en-US"/>
          </a:p>
        </p:txBody>
      </p:sp>
    </p:spTree>
    <p:extLst>
      <p:ext uri="{BB962C8B-B14F-4D97-AF65-F5344CB8AC3E}">
        <p14:creationId xmlns:p14="http://schemas.microsoft.com/office/powerpoint/2010/main" val="3516598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a:t>
            </a:r>
            <a:r>
              <a:rPr lang="en-US" baseline="0" dirty="0" smtClean="0"/>
              <a:t> plenty of opinions on the term isomorphic JavaScript. The term was coined by the </a:t>
            </a:r>
            <a:r>
              <a:rPr lang="en-US" baseline="0" dirty="0" err="1" smtClean="0"/>
              <a:t>AirBNB</a:t>
            </a:r>
            <a:r>
              <a:rPr lang="en-US" baseline="0" dirty="0" smtClean="0"/>
              <a:t> team back in ???</a:t>
            </a:r>
          </a:p>
          <a:p>
            <a:endParaRPr lang="en-US" baseline="0" dirty="0" smtClean="0"/>
          </a:p>
          <a:p>
            <a:r>
              <a:rPr lang="en-US" dirty="0" smtClean="0"/>
              <a:t>Samesies.js</a:t>
            </a:r>
          </a:p>
          <a:p>
            <a:r>
              <a:rPr lang="en-US" dirty="0" err="1" smtClean="0"/>
              <a:t>Fronty-backy</a:t>
            </a:r>
            <a:r>
              <a:rPr lang="en-US" baseline="0" dirty="0" smtClean="0"/>
              <a:t> JS</a:t>
            </a:r>
          </a:p>
          <a:p>
            <a:r>
              <a:rPr lang="en-US" baseline="0" dirty="0" smtClean="0"/>
              <a:t>Shared JS code rendered on the client and the server</a:t>
            </a:r>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15</a:t>
            </a:fld>
            <a:endParaRPr lang="en-US"/>
          </a:p>
        </p:txBody>
      </p:sp>
    </p:spTree>
    <p:extLst>
      <p:ext uri="{BB962C8B-B14F-4D97-AF65-F5344CB8AC3E}">
        <p14:creationId xmlns:p14="http://schemas.microsoft.com/office/powerpoint/2010/main" val="4142095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sure</a:t>
            </a:r>
            <a:r>
              <a:rPr lang="en-US" baseline="0" dirty="0" smtClean="0"/>
              <a:t> you already understand what templates are. They’re a way to define a preset format for reuse.  And all sorts of server-side technologies offer a template-like solution. HAML is a popular templating solution used by Ruby and PHP developers. If you’re in ASP.NET MVC, then the Razor view engine is a popular templating option. Python developers are likely familiar with </a:t>
            </a:r>
            <a:r>
              <a:rPr lang="en-US" baseline="0" dirty="0" err="1" smtClean="0"/>
              <a:t>Django</a:t>
            </a:r>
            <a:r>
              <a:rPr lang="en-US" baseline="0" dirty="0" smtClean="0"/>
              <a:t>, and Node developers often use Jade. The point is, there’s a huge number of server-side solutions for templating. But what if you decide to render the UI on the client instead?</a:t>
            </a:r>
          </a:p>
          <a:p>
            <a:endParaRPr lang="en-US" baseline="0" dirty="0" smtClean="0"/>
          </a:p>
          <a:p>
            <a:r>
              <a:rPr lang="en-US" baseline="0" dirty="0" smtClean="0"/>
              <a:t>These days it’s common to render the UI on the client. Handlebars is a lightweight library for doing so. Knockout and Angular offer their own templating systems, and Kendo UI has their own as well. The problem is, if you’re using these technologies, you can’t easily share code between the client and the server. The technologies on the left are for the server. And the technologies on the right are for the client. So if you want to render the app initially on the server, and then do rich client-side interactions after the initial load, you’re stuck maintaining two separate technology stacks and trying to keep them in sync manually. </a:t>
            </a:r>
            <a:endParaRPr lang="en-US" dirty="0"/>
          </a:p>
        </p:txBody>
      </p:sp>
      <p:sp>
        <p:nvSpPr>
          <p:cNvPr id="4" name="Slide Number Placeholder 3"/>
          <p:cNvSpPr>
            <a:spLocks noGrp="1"/>
          </p:cNvSpPr>
          <p:nvPr>
            <p:ph type="sldNum" sz="quarter" idx="10"/>
          </p:nvPr>
        </p:nvSpPr>
        <p:spPr/>
        <p:txBody>
          <a:bodyPr/>
          <a:lstStyle/>
          <a:p>
            <a:fld id="{2B6BE254-E2AD-4F6B-8D5D-1032B370A5CD}" type="slidenum">
              <a:rPr lang="en-US" smtClean="0"/>
              <a:pPr/>
              <a:t>17</a:t>
            </a:fld>
            <a:endParaRPr lang="en-US"/>
          </a:p>
        </p:txBody>
      </p:sp>
    </p:spTree>
    <p:extLst>
      <p:ext uri="{BB962C8B-B14F-4D97-AF65-F5344CB8AC3E}">
        <p14:creationId xmlns:p14="http://schemas.microsoft.com/office/powerpoint/2010/main" val="2127221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a:t>
            </a:r>
            <a:r>
              <a:rPr lang="en-US" baseline="0" dirty="0" smtClean="0"/>
              <a:t> we decided to server and client-side render our application using two different technologies. We could select a popular server-side technology like ASP.NET MVC, Ruby on Rails, or Python. And on the client, we might choose to build the app using Angular or Ember.</a:t>
            </a:r>
          </a:p>
          <a:p>
            <a:endParaRPr lang="en-US" baseline="0" dirty="0" smtClean="0"/>
          </a:p>
          <a:p>
            <a:r>
              <a:rPr lang="en-US" dirty="0" smtClean="0"/>
              <a:t>But</a:t>
            </a:r>
            <a:r>
              <a:rPr lang="en-US" baseline="0" dirty="0" smtClean="0"/>
              <a:t> the problem with this approach is we end up repeating ourselves. We’d end up having to write and maintain code in two or more separate languages. And we’d have to try keeping these technologies in sync manually. Just think about all the duplication:</a:t>
            </a:r>
          </a:p>
          <a:p>
            <a:r>
              <a:rPr lang="en-US" dirty="0" smtClean="0"/>
              <a:t>Templates – For instance, we’d have to keep server-side Razor or HAML templates in sync with client-side templates like handlebars</a:t>
            </a:r>
            <a:r>
              <a:rPr lang="en-US" baseline="0" dirty="0" smtClean="0"/>
              <a:t> or Knockout templates.</a:t>
            </a:r>
            <a:endParaRPr lang="en-US" dirty="0" smtClean="0"/>
          </a:p>
          <a:p>
            <a:endParaRPr lang="en-US" dirty="0" smtClean="0"/>
          </a:p>
          <a:p>
            <a:r>
              <a:rPr lang="en-US" dirty="0" smtClean="0"/>
              <a:t>Security – If we have security concerns that determine whether someone can see a button, then</a:t>
            </a:r>
            <a:r>
              <a:rPr lang="en-US" baseline="0" dirty="0" smtClean="0"/>
              <a:t> we’d have to define these rules in both C# and JavaScript.</a:t>
            </a:r>
            <a:endParaRPr lang="en-US" dirty="0" smtClean="0"/>
          </a:p>
          <a:p>
            <a:endParaRPr lang="en-US" dirty="0" smtClean="0"/>
          </a:p>
          <a:p>
            <a:r>
              <a:rPr lang="en-US" dirty="0" smtClean="0"/>
              <a:t>Routing- What</a:t>
            </a:r>
            <a:r>
              <a:rPr lang="en-US" baseline="0" dirty="0" smtClean="0"/>
              <a:t> content should be displayed for a given URL? With a separate client and server approach you’d have to define your routing rules on both sides. So, for example, you’d end up defining routes for ASP.NET MVC or Ruby on Rails on the server, and also for Angular or Ember on the client.</a:t>
            </a:r>
            <a:endParaRPr lang="en-US" dirty="0" smtClean="0"/>
          </a:p>
          <a:p>
            <a:endParaRPr lang="en-US" dirty="0" smtClean="0"/>
          </a:p>
          <a:p>
            <a:r>
              <a:rPr lang="en-US" dirty="0" smtClean="0"/>
              <a:t>Models and validation – Since you’d need the model data on both</a:t>
            </a:r>
            <a:r>
              <a:rPr lang="en-US" baseline="0" dirty="0" smtClean="0"/>
              <a:t> the server and the client, you’d have to devise a way to make the model available on both sides.  This issue is admittedly easier to solve than others since you could simply serialize a server-side type into JSON for use on the client. For example, you could serialize the </a:t>
            </a:r>
            <a:r>
              <a:rPr lang="en-US" baseline="0" dirty="0" err="1" smtClean="0"/>
              <a:t>viewmodel</a:t>
            </a:r>
            <a:r>
              <a:rPr lang="en-US" baseline="0" dirty="0" smtClean="0"/>
              <a:t> that you use in ASP.NET MVC into JSON for use on the client. However, any validation rules would need to be repeated on both the server and client again.</a:t>
            </a:r>
          </a:p>
          <a:p>
            <a:endParaRPr lang="en-US" baseline="0" dirty="0" smtClean="0"/>
          </a:p>
          <a:p>
            <a:r>
              <a:rPr lang="en-US" baseline="0" dirty="0" smtClean="0"/>
              <a:t>API Calls – Any wiring for API calls would be repeated on both the client and server.</a:t>
            </a:r>
            <a:br>
              <a:rPr lang="en-US" baseline="0" dirty="0" smtClean="0"/>
            </a:b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Formatting – Imagine you need to format data like dates, currency, or internationalization issues. You’d again have to create duplicate code on the client and server to handle these rules. Just consider handling dates and times. Perhaps you’d use ASP.NET </a:t>
            </a:r>
            <a:r>
              <a:rPr lang="en-US" baseline="0" dirty="0" err="1" smtClean="0"/>
              <a:t>DateTime</a:t>
            </a:r>
            <a:r>
              <a:rPr lang="en-US" baseline="0" dirty="0" smtClean="0"/>
              <a:t> libraries on the server and something like moment.js on the server. Any code you write on one side would look vastly different from the other due to the need to utilize different languages and frameworks on the client and server.</a:t>
            </a:r>
            <a:endParaRPr lang="en-US" dirty="0" smtClean="0"/>
          </a:p>
          <a:p>
            <a:endParaRPr lang="en-US" baseline="0" dirty="0" smtClean="0"/>
          </a:p>
          <a:p>
            <a:r>
              <a:rPr lang="en-US" baseline="0" dirty="0" smtClean="0"/>
              <a:t>And of course, this list of duplication isn’t comprehensive. The point is, if you create separate server and client-side solutions, you’re in for writing a long list of similar code in separate technologies. And you’re going to have to keep both sides in sync by hand. That’s error prone and time-consuming.</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18</a:t>
            </a:fld>
            <a:endParaRPr lang="en-US"/>
          </a:p>
        </p:txBody>
      </p:sp>
    </p:spTree>
    <p:extLst>
      <p:ext uri="{BB962C8B-B14F-4D97-AF65-F5344CB8AC3E}">
        <p14:creationId xmlns:p14="http://schemas.microsoft.com/office/powerpoint/2010/main" val="2277826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19</a:t>
            </a:fld>
            <a:endParaRPr lang="en-US"/>
          </a:p>
        </p:txBody>
      </p:sp>
    </p:spTree>
    <p:extLst>
      <p:ext uri="{BB962C8B-B14F-4D97-AF65-F5344CB8AC3E}">
        <p14:creationId xmlns:p14="http://schemas.microsoft.com/office/powerpoint/2010/main" val="3079123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why go isomorphic? There’s no denying it adds another layer of complexity. But once we can run JavaScript everywhere, we gain some clear benefits over old patterns like progressive enhancement. </a:t>
            </a:r>
          </a:p>
          <a:p>
            <a:endParaRPr lang="en-US" baseline="0" dirty="0" smtClean="0"/>
          </a:p>
          <a:p>
            <a:r>
              <a:rPr lang="en-US" baseline="0" dirty="0" smtClean="0"/>
              <a:t>There are three clear benefits with rendering the same code on both the client and the server including:</a:t>
            </a:r>
          </a:p>
          <a:p>
            <a:pPr marL="228600" indent="-228600">
              <a:buAutoNum type="arabicPeriod"/>
            </a:pPr>
            <a:r>
              <a:rPr lang="en-US" baseline="0" dirty="0" smtClean="0"/>
              <a:t>Performance</a:t>
            </a:r>
          </a:p>
          <a:p>
            <a:pPr marL="228600" indent="-228600">
              <a:buAutoNum type="arabicPeriod"/>
            </a:pPr>
            <a:r>
              <a:rPr lang="en-US" baseline="0" dirty="0" smtClean="0"/>
              <a:t>Accessibility (Progressive enhancement)</a:t>
            </a:r>
          </a:p>
          <a:p>
            <a:pPr marL="228600" indent="-228600">
              <a:buAutoNum type="arabicPeriod"/>
            </a:pPr>
            <a:r>
              <a:rPr lang="en-US" dirty="0" smtClean="0"/>
              <a:t>Maintainability </a:t>
            </a:r>
            <a:r>
              <a:rPr lang="en-US" baseline="0" dirty="0" smtClean="0"/>
              <a:t>(DRY) </a:t>
            </a:r>
          </a:p>
          <a:p>
            <a:pPr marL="228600" indent="-228600">
              <a:buAutoNum type="arabicPeriod"/>
            </a:pPr>
            <a:endParaRPr lang="en-US" baseline="0" dirty="0" smtClean="0"/>
          </a:p>
          <a:p>
            <a:pPr marL="0" indent="0">
              <a:buNone/>
            </a:pPr>
            <a:r>
              <a:rPr lang="en-US" baseline="0" dirty="0" smtClean="0"/>
              <a:t>Let’s consider each of these benefits in more detail.</a:t>
            </a:r>
          </a:p>
          <a:p>
            <a:pPr marL="228600" indent="-228600">
              <a:buAutoNum type="arabicPeriod"/>
            </a:pPr>
            <a:endParaRPr lang="en-US" baseline="0" dirty="0" smtClean="0"/>
          </a:p>
        </p:txBody>
      </p:sp>
      <p:sp>
        <p:nvSpPr>
          <p:cNvPr id="4" name="Slide Number Placeholder 3"/>
          <p:cNvSpPr>
            <a:spLocks noGrp="1"/>
          </p:cNvSpPr>
          <p:nvPr>
            <p:ph type="sldNum" sz="quarter" idx="10"/>
          </p:nvPr>
        </p:nvSpPr>
        <p:spPr/>
        <p:txBody>
          <a:bodyPr/>
          <a:lstStyle/>
          <a:p>
            <a:fld id="{A712189F-35E1-4DA3-9F12-2244F84E5C30}" type="slidenum">
              <a:rPr lang="en-US" smtClean="0"/>
              <a:t>20</a:t>
            </a:fld>
            <a:endParaRPr lang="en-US"/>
          </a:p>
        </p:txBody>
      </p:sp>
    </p:spTree>
    <p:extLst>
      <p:ext uri="{BB962C8B-B14F-4D97-AF65-F5344CB8AC3E}">
        <p14:creationId xmlns:p14="http://schemas.microsoft.com/office/powerpoint/2010/main" val="1417457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Coursera</a:t>
            </a:r>
            <a:r>
              <a:rPr lang="en-US" baseline="0" dirty="0" smtClean="0"/>
              <a:t> found that its worldwide audience has slow connections. They found isomorphic gave them something to read 4x sooner. </a:t>
            </a:r>
            <a:r>
              <a:rPr lang="en-US" sz="1200" kern="1200" dirty="0" smtClean="0">
                <a:solidFill>
                  <a:schemeClr val="tx1"/>
                </a:solidFill>
                <a:latin typeface="+mn-lt"/>
                <a:ea typeface="+mn-ea"/>
                <a:cs typeface="+mn-cs"/>
              </a:rPr>
              <a:t>And for the 10% with even slower connections, the gains were even greater.</a:t>
            </a:r>
            <a:r>
              <a:rPr lang="en-US" baseline="0" dirty="0" smtClean="0"/>
              <a:t> https://</a:t>
            </a:r>
            <a:r>
              <a:rPr lang="en-US" baseline="0" dirty="0" err="1" smtClean="0"/>
              <a:t>medium.com</a:t>
            </a:r>
            <a:r>
              <a:rPr lang="en-US" baseline="0" dirty="0" smtClean="0"/>
              <a:t>/building-</a:t>
            </a:r>
            <a:r>
              <a:rPr lang="en-US" baseline="0" dirty="0" err="1" smtClean="0"/>
              <a:t>coursera</a:t>
            </a:r>
            <a:r>
              <a:rPr lang="en-US" baseline="0" dirty="0" smtClean="0"/>
              <a:t>/why-and-how-coursera-does-isomorphic-javascript-a-fast-and-snappy-quiz-5ba7bb9bf367?imm_mid=0d7e38&amp;cmp=em-web-na-na-newsltr_20150902</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Sure, client-side rendering provides rich, fast interactions in the browser. But r</a:t>
            </a:r>
            <a:r>
              <a:rPr lang="en-US" dirty="0" smtClean="0"/>
              <a:t>endering</a:t>
            </a:r>
            <a:r>
              <a:rPr lang="en-US" baseline="0" dirty="0" smtClean="0"/>
              <a:t> HTML on the server often improves initial page load performance. Client-side rendering often requires longer for the initial page render. Why? Well, just think about what happens when a JavaScript heavy application is initially loaded…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Interesting: 1,000 row table in ReactJS shows isomorphic is actually slower Why? 2x page size from redundant table html.</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712189F-35E1-4DA3-9F12-2244F84E5C30}" type="slidenum">
              <a:rPr lang="en-US" smtClean="0"/>
              <a:t>21</a:t>
            </a:fld>
            <a:endParaRPr lang="en-US" dirty="0"/>
          </a:p>
        </p:txBody>
      </p:sp>
    </p:spTree>
    <p:extLst>
      <p:ext uri="{BB962C8B-B14F-4D97-AF65-F5344CB8AC3E}">
        <p14:creationId xmlns:p14="http://schemas.microsoft.com/office/powerpoint/2010/main" val="3838346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big reason to</a:t>
            </a:r>
            <a:r>
              <a:rPr lang="en-US" baseline="0" dirty="0" smtClean="0"/>
              <a:t> render on the server is accessibility.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If you’re building a web application that’s concerned about search engine optimization, rendering on the server can assure that search engines properly index your content. Search engines like Google admittedly now parse JavaScript, but it has been very vague about what this means for rich JavaScript based applications. It’s still unclear exactly how much we can rely upon Google’s crawler to parse complex JavaScript applications. Regardless, other search engines currently do not parse JavaScript, which means any content that requires JavaScript to render is invisible to search engine indexing. In such cases rendering on the server can greatly increase your application’s visibility to search engines.</a:t>
            </a:r>
          </a:p>
          <a:p>
            <a:pPr marL="228600" indent="-228600">
              <a:buAutoNum type="arabicPeriod"/>
            </a:pPr>
            <a:r>
              <a:rPr lang="en-US" baseline="0" dirty="0" smtClean="0"/>
              <a:t>Although it’s admittedly quite rare these days, if someone disables JavaScript, a client-side rendered app will either be very broken or often display no content at all. Since an isomorphic app is initially rendered on the server, it sends down plain old HTML to the browser. This means users can see content even with JavaScript disabled.</a:t>
            </a:r>
          </a:p>
          <a:p>
            <a:pPr marL="228600" indent="-228600">
              <a:buAutoNum type="arabicPeriod"/>
            </a:pPr>
            <a:r>
              <a:rPr lang="en-US" baseline="0" dirty="0" smtClean="0"/>
              <a:t>Finally, screen readers struggle with complex client-side rendered applications. Rendering on the server can assure that simple, semantic HTML markup is sent to the client. Clean semantic markup is much more likely to be accessible by people with a wide array of browsers and abilities.</a:t>
            </a:r>
          </a:p>
        </p:txBody>
      </p:sp>
      <p:sp>
        <p:nvSpPr>
          <p:cNvPr id="4" name="Slide Number Placeholder 3"/>
          <p:cNvSpPr>
            <a:spLocks noGrp="1"/>
          </p:cNvSpPr>
          <p:nvPr>
            <p:ph type="sldNum" sz="quarter" idx="10"/>
          </p:nvPr>
        </p:nvSpPr>
        <p:spPr/>
        <p:txBody>
          <a:bodyPr/>
          <a:lstStyle/>
          <a:p>
            <a:fld id="{A712189F-35E1-4DA3-9F12-2244F84E5C30}" type="slidenum">
              <a:rPr lang="en-US" smtClean="0"/>
              <a:t>22</a:t>
            </a:fld>
            <a:endParaRPr lang="en-US" dirty="0"/>
          </a:p>
        </p:txBody>
      </p:sp>
    </p:spTree>
    <p:extLst>
      <p:ext uri="{BB962C8B-B14F-4D97-AF65-F5344CB8AC3E}">
        <p14:creationId xmlns:p14="http://schemas.microsoft.com/office/powerpoint/2010/main" val="2210376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third reason to go isomorphic is for maintainability. We no longer have to write everything twice to get the benefits of both client and server side rendering at the same time! In other words, our code stays DRY. The DRY principle is a commonly discussed best practice in software development. Isomorphic JavaScript means we can avoid creating separate server and client-side templates, routing, formatting, etc. The same code can be utilized on both the client and the server.  Using the same language, tooling, and technologies on both the client and server also aids maintainability because you no longer have to context switch. You can choose one IDE that you find works best for JavaScript instead of working in two radically different systems.</a:t>
            </a:r>
          </a:p>
        </p:txBody>
      </p:sp>
      <p:sp>
        <p:nvSpPr>
          <p:cNvPr id="4" name="Slide Number Placeholder 3"/>
          <p:cNvSpPr>
            <a:spLocks noGrp="1"/>
          </p:cNvSpPr>
          <p:nvPr>
            <p:ph type="sldNum" sz="quarter" idx="10"/>
          </p:nvPr>
        </p:nvSpPr>
        <p:spPr/>
        <p:txBody>
          <a:bodyPr/>
          <a:lstStyle/>
          <a:p>
            <a:fld id="{A712189F-35E1-4DA3-9F12-2244F84E5C30}" type="slidenum">
              <a:rPr lang="en-US" smtClean="0"/>
              <a:t>23</a:t>
            </a:fld>
            <a:endParaRPr lang="en-US" dirty="0"/>
          </a:p>
        </p:txBody>
      </p:sp>
    </p:spTree>
    <p:extLst>
      <p:ext uri="{BB962C8B-B14F-4D97-AF65-F5344CB8AC3E}">
        <p14:creationId xmlns:p14="http://schemas.microsoft.com/office/powerpoint/2010/main" val="1989556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JavaScript</a:t>
            </a:r>
            <a:r>
              <a:rPr lang="en-US" baseline="0" dirty="0" smtClean="0"/>
              <a:t> is eating the world. How many of you have worked with one of these technologies? There you go, nearly every hand. But so far, when you choose to do so, you’ve been making a decision to render your application on the client instead of the server. And there’s some significant implications to rendering on the client rather than the server. You’re giving some things up, in order to gain some power and flexibility on the client. </a:t>
            </a:r>
          </a:p>
          <a:p>
            <a:endParaRPr lang="en-US" baseline="0" dirty="0" smtClean="0"/>
          </a:p>
          <a:p>
            <a:r>
              <a:rPr lang="en-US" baseline="0" dirty="0" smtClean="0"/>
              <a:t>So pop quiz, which of these options make it easy to render on the server?</a:t>
            </a:r>
          </a:p>
        </p:txBody>
      </p:sp>
      <p:sp>
        <p:nvSpPr>
          <p:cNvPr id="4" name="Slide Number Placeholder 3"/>
          <p:cNvSpPr>
            <a:spLocks noGrp="1"/>
          </p:cNvSpPr>
          <p:nvPr>
            <p:ph type="sldNum" sz="quarter" idx="10"/>
          </p:nvPr>
        </p:nvSpPr>
        <p:spPr/>
        <p:txBody>
          <a:bodyPr/>
          <a:lstStyle/>
          <a:p>
            <a:fld id="{A712189F-35E1-4DA3-9F12-2244F84E5C30}" type="slidenum">
              <a:rPr lang="en-US" smtClean="0"/>
              <a:t>2</a:t>
            </a:fld>
            <a:endParaRPr lang="en-US"/>
          </a:p>
        </p:txBody>
      </p:sp>
    </p:spTree>
    <p:extLst>
      <p:ext uri="{BB962C8B-B14F-4D97-AF65-F5344CB8AC3E}">
        <p14:creationId xmlns:p14="http://schemas.microsoft.com/office/powerpoint/2010/main" val="639020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hardest parts</a:t>
            </a:r>
            <a:r>
              <a:rPr lang="en-US" baseline="0" dirty="0" smtClean="0"/>
              <a:t> of creating a React application is making a decision on all the related libraries to build a full application. Remember, React is merely the view layer. So it doesn’t have any opinions on how to handle data flows or routing. </a:t>
            </a:r>
          </a:p>
          <a:p>
            <a:endParaRPr lang="en-US" baseline="0" dirty="0" smtClean="0"/>
          </a:p>
          <a:p>
            <a:r>
              <a:rPr lang="en-US" baseline="0" dirty="0" smtClean="0"/>
              <a:t>In this course, we’ll use Facebook’s Flux because it’s popular, proven, and supported by Facebook. I’m not saying it’s the “best” flux implementation. In fact, I recommend investigating the alternatives. The good news is, once you’re comfortable with Facebook’s Flux pattern, you can easily pick up the alternatives and better appreciate their differences.</a:t>
            </a:r>
          </a:p>
          <a:p>
            <a:endParaRPr lang="en-US" baseline="0" dirty="0" smtClean="0"/>
          </a:p>
          <a:p>
            <a:r>
              <a:rPr lang="en-US" baseline="0" dirty="0" smtClean="0"/>
              <a:t>There’s also a huge number of routing options, but we’ll use the most popular option: react-router. This router is also supported and used by Facebook. It has excellent documentation. </a:t>
            </a:r>
          </a:p>
          <a:p>
            <a:endParaRPr lang="en-US" baseline="0" dirty="0" smtClean="0"/>
          </a:p>
          <a:p>
            <a:r>
              <a:rPr lang="en-US" baseline="0" dirty="0" smtClean="0"/>
              <a:t>Finally, you can choose whatever IDE you like. As you’ll see, most popular IDEs either have native JSX support now or have plugins to add JSX support. In this course, we’ll use </a:t>
            </a:r>
            <a:r>
              <a:rPr lang="en-US" baseline="0" dirty="0" err="1" smtClean="0"/>
              <a:t>SublimeText</a:t>
            </a:r>
            <a:r>
              <a:rPr lang="en-US" baseline="0" dirty="0" smtClean="0"/>
              <a:t>, but you can follow along in Brackets, Atom, or the IDE of your choice.</a:t>
            </a:r>
          </a:p>
          <a:p>
            <a:endParaRPr lang="en-US" baseline="0" dirty="0" smtClean="0"/>
          </a:p>
          <a:p>
            <a:r>
              <a:rPr lang="en-US" baseline="0" dirty="0" smtClean="0"/>
              <a:t>-------------</a:t>
            </a:r>
          </a:p>
          <a:p>
            <a:pPr marL="0" indent="0">
              <a:buNone/>
            </a:pPr>
            <a:endParaRPr lang="en-US" dirty="0" smtClean="0"/>
          </a:p>
          <a:p>
            <a:pPr marL="0" indent="0">
              <a:buNone/>
            </a:pPr>
            <a:r>
              <a:rPr lang="en-US" b="1" dirty="0" smtClean="0"/>
              <a:t>Isomorphic: </a:t>
            </a:r>
            <a:r>
              <a:rPr lang="en-US" dirty="0" err="1" smtClean="0"/>
              <a:t>Fluxible</a:t>
            </a:r>
            <a:r>
              <a:rPr lang="en-US" dirty="0" smtClean="0"/>
              <a:t>, react-engine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you choose to go isomorphic, there’s a number of engines to choose from. React-router has isomorphic support, and using is combined with react-engine is a simple path that </a:t>
            </a:r>
            <a:r>
              <a:rPr lang="en-US" baseline="0" dirty="0" err="1" smtClean="0"/>
              <a:t>Paypal</a:t>
            </a:r>
            <a:r>
              <a:rPr lang="en-US" baseline="0" dirty="0" smtClean="0"/>
              <a:t> uses. </a:t>
            </a:r>
          </a:p>
          <a:p>
            <a:pPr marL="0" inden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24</a:t>
            </a:fld>
            <a:endParaRPr lang="en-US"/>
          </a:p>
        </p:txBody>
      </p:sp>
    </p:spTree>
    <p:extLst>
      <p:ext uri="{BB962C8B-B14F-4D97-AF65-F5344CB8AC3E}">
        <p14:creationId xmlns:p14="http://schemas.microsoft.com/office/powerpoint/2010/main" val="1827617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walk through the core</a:t>
            </a:r>
            <a:r>
              <a:rPr lang="en-US" baseline="0" dirty="0" smtClean="0"/>
              <a:t> technologies </a:t>
            </a:r>
            <a:r>
              <a:rPr lang="en-US" dirty="0" smtClean="0"/>
              <a:t>we’ll use</a:t>
            </a:r>
            <a:r>
              <a:rPr lang="en-US" baseline="0" dirty="0" smtClean="0"/>
              <a:t> to build our app.</a:t>
            </a:r>
          </a:p>
          <a:p>
            <a:endParaRPr lang="en-US" baseline="0" dirty="0" smtClean="0"/>
          </a:p>
          <a:p>
            <a:r>
              <a:rPr lang="en-US" baseline="0" dirty="0" smtClean="0"/>
              <a:t>When building an app with React, you need to choose a language that runs on both the server and the browser. And today, that means JavaScript. And the most popular way to write JavaScript on the server today is via </a:t>
            </a:r>
            <a:r>
              <a:rPr lang="en-US" baseline="0" dirty="0" err="1" smtClean="0"/>
              <a:t>NodeJS</a:t>
            </a:r>
            <a:r>
              <a:rPr lang="en-US" baseline="0" dirty="0" smtClean="0"/>
              <a:t>. </a:t>
            </a:r>
          </a:p>
          <a:p>
            <a:endParaRPr lang="en-US" baseline="0" dirty="0" smtClean="0"/>
          </a:p>
          <a:p>
            <a:r>
              <a:rPr lang="en-US" baseline="0" dirty="0" smtClean="0"/>
              <a:t>Node comes with package manager called </a:t>
            </a:r>
            <a:r>
              <a:rPr lang="en-US" baseline="0" dirty="0" err="1" smtClean="0"/>
              <a:t>npm</a:t>
            </a:r>
            <a:r>
              <a:rPr lang="en-US" baseline="0" dirty="0" smtClean="0"/>
              <a:t> which we’ll use to install the packages we need.</a:t>
            </a:r>
          </a:p>
          <a:p>
            <a:endParaRPr lang="en-US" baseline="0" dirty="0" smtClean="0"/>
          </a:p>
          <a:p>
            <a:r>
              <a:rPr lang="en-US" baseline="0" dirty="0" smtClean="0"/>
              <a:t>Node packages that you find via </a:t>
            </a:r>
            <a:r>
              <a:rPr lang="en-US" baseline="0" dirty="0" err="1" smtClean="0"/>
              <a:t>npm</a:t>
            </a:r>
            <a:r>
              <a:rPr lang="en-US" baseline="0" dirty="0" smtClean="0"/>
              <a:t> aren’t packaged for use in the browser, so we’ll use Browserify to bundle the node modules we use into a single file that will run in the browser.</a:t>
            </a:r>
          </a:p>
          <a:p>
            <a:endParaRPr lang="en-US" baseline="0" dirty="0" smtClean="0"/>
          </a:p>
          <a:p>
            <a:r>
              <a:rPr lang="en-US" dirty="0" smtClean="0"/>
              <a:t>React is a popular component library created</a:t>
            </a:r>
            <a:r>
              <a:rPr lang="en-US" baseline="0" dirty="0" smtClean="0"/>
              <a:t> by </a:t>
            </a:r>
            <a:r>
              <a:rPr lang="en-US" dirty="0" smtClean="0"/>
              <a:t>Facebook. I</a:t>
            </a:r>
            <a:r>
              <a:rPr lang="en-US" baseline="0" dirty="0" smtClean="0"/>
              <a:t>n this course will use </a:t>
            </a:r>
            <a:r>
              <a:rPr lang="en-US" dirty="0" smtClean="0"/>
              <a:t>React</a:t>
            </a:r>
            <a:r>
              <a:rPr lang="en-US" baseline="0" dirty="0" smtClean="0"/>
              <a:t> to compose our application out of many small React components.</a:t>
            </a:r>
          </a:p>
          <a:p>
            <a:endParaRPr lang="en-US" baseline="0" dirty="0" smtClean="0"/>
          </a:p>
          <a:p>
            <a:r>
              <a:rPr lang="en-US" baseline="0" dirty="0" smtClean="0"/>
              <a:t>Flux is also from Facebook and commonly used with React. Flux is more a pattern than a library, but we’ll use Facebook’s implementation of Flux to handle data flows in our application. As you’ll see, Flux implements a unidirectional data flow which helps assure that even large, complex apps are easy to understand.</a:t>
            </a:r>
          </a:p>
          <a:p>
            <a:endParaRPr lang="en-US" baseline="0" dirty="0" smtClean="0"/>
          </a:p>
          <a:p>
            <a:r>
              <a:rPr lang="en-US" baseline="0" dirty="0" smtClean="0"/>
              <a:t>Finally, we’ll use Gulp as the task runner that wires all of this together in an easy to use script. Gulp will start up our webserver, bundle up our files, and reload the app when we change code.</a:t>
            </a:r>
          </a:p>
          <a:p>
            <a:endParaRPr lang="en-US" baseline="0" dirty="0" smtClean="0"/>
          </a:p>
          <a:p>
            <a:r>
              <a:rPr lang="en-US" baseline="0" dirty="0" smtClean="0"/>
              <a:t>So this the technology stack that we’ll explore throughout this course. Let’s discuss each of these technologies in a bit more detail. </a:t>
            </a:r>
            <a:endParaRPr lang="en-US" dirty="0" smtClean="0"/>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25</a:t>
            </a:fld>
            <a:endParaRPr lang="en-US"/>
          </a:p>
        </p:txBody>
      </p:sp>
    </p:spTree>
    <p:extLst>
      <p:ext uri="{BB962C8B-B14F-4D97-AF65-F5344CB8AC3E}">
        <p14:creationId xmlns:p14="http://schemas.microsoft.com/office/powerpoint/2010/main" val="1039366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long list of alternative isomorphic libraries and frameworks out there including… And the wild thing is, this is just</a:t>
            </a:r>
            <a:r>
              <a:rPr lang="en-US" baseline="0" dirty="0" smtClean="0"/>
              <a:t> a selected list of 10. There are quite a few more. This course uses React because it’s battle-tested in production on one of the highest </a:t>
            </a:r>
            <a:r>
              <a:rPr lang="en-US" baseline="0" dirty="0" err="1" smtClean="0"/>
              <a:t>traffic’d</a:t>
            </a:r>
            <a:r>
              <a:rPr lang="en-US" baseline="0" dirty="0" smtClean="0"/>
              <a:t> websites in the world: Facebook. React is </a:t>
            </a:r>
            <a:endParaRPr lang="en-US" dirty="0" smtClean="0"/>
          </a:p>
          <a:p>
            <a:endParaRPr lang="en-US" dirty="0" smtClean="0"/>
          </a:p>
          <a:p>
            <a:r>
              <a:rPr lang="en-US" dirty="0" smtClean="0"/>
              <a:t>If you’d like to see the full current list, check</a:t>
            </a:r>
            <a:r>
              <a:rPr lang="en-US" baseline="0" dirty="0" smtClean="0"/>
              <a:t> out isomorphic.net.</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27</a:t>
            </a:fld>
            <a:endParaRPr lang="en-US"/>
          </a:p>
        </p:txBody>
      </p:sp>
    </p:spTree>
    <p:extLst>
      <p:ext uri="{BB962C8B-B14F-4D97-AF65-F5344CB8AC3E}">
        <p14:creationId xmlns:p14="http://schemas.microsoft.com/office/powerpoint/2010/main" val="3296506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these are all public facing sites. That really matters. You have to ask yourself,</a:t>
            </a:r>
            <a:r>
              <a:rPr lang="en-US" baseline="0" dirty="0" smtClean="0"/>
              <a:t> what is my motivation?</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28</a:t>
            </a:fld>
            <a:endParaRPr lang="en-US"/>
          </a:p>
        </p:txBody>
      </p:sp>
    </p:spTree>
    <p:extLst>
      <p:ext uri="{BB962C8B-B14F-4D97-AF65-F5344CB8AC3E}">
        <p14:creationId xmlns:p14="http://schemas.microsoft.com/office/powerpoint/2010/main" val="1244524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Add screenshot</a:t>
            </a:r>
            <a:r>
              <a:rPr lang="en-US" baseline="0" dirty="0" smtClean="0"/>
              <a:t> of PS course</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29</a:t>
            </a:fld>
            <a:endParaRPr lang="en-US"/>
          </a:p>
        </p:txBody>
      </p:sp>
    </p:spTree>
    <p:extLst>
      <p:ext uri="{BB962C8B-B14F-4D97-AF65-F5344CB8AC3E}">
        <p14:creationId xmlns:p14="http://schemas.microsoft.com/office/powerpoint/2010/main" val="30947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When creating an isomorphic web application, there’s two fundamental technical approaches you can consider.</a:t>
            </a:r>
            <a:r>
              <a:rPr lang="en-US" baseline="0" dirty="0" smtClean="0"/>
              <a:t> </a:t>
            </a:r>
          </a:p>
          <a:p>
            <a:pPr marL="0" indent="0">
              <a:buFont typeface="+mj-lt"/>
              <a:buNone/>
            </a:pPr>
            <a:endParaRPr lang="en-US" baseline="0" dirty="0" smtClean="0"/>
          </a:p>
          <a:p>
            <a:pPr marL="0" indent="0">
              <a:buFont typeface="+mj-lt"/>
              <a:buNone/>
            </a:pPr>
            <a:r>
              <a:rPr lang="en-US" baseline="0" dirty="0" smtClean="0"/>
              <a:t>The first, and most obvious option is to choose an isomorphic stack. Today, that typically means using Node on the server to parse and render your HTML. Why Node? Because our components are written in JavaScript, we need a server-side solution that works with JavaScript. So Node is an obvious choice for the server-side solution. And since React was designed from the ground up to support isomorphic rendering, it’s as simple as calling </a:t>
            </a:r>
            <a:r>
              <a:rPr lang="en-US" dirty="0" smtClean="0"/>
              <a:t>React.RenderToString to your top level component so that Node with Express</a:t>
            </a:r>
            <a:r>
              <a:rPr lang="en-US" baseline="0" dirty="0" smtClean="0"/>
              <a:t> can send down the resulting HTML.</a:t>
            </a:r>
          </a:p>
          <a:p>
            <a:pPr marL="0" indent="0">
              <a:buFont typeface="+mj-lt"/>
              <a:buNone/>
            </a:pPr>
            <a:endParaRPr lang="en-US" baseline="0" dirty="0" smtClean="0"/>
          </a:p>
          <a:p>
            <a:pPr marL="0" indent="0">
              <a:buFont typeface="+mj-lt"/>
              <a:buNone/>
            </a:pPr>
            <a:r>
              <a:rPr lang="en-US" baseline="0" dirty="0" smtClean="0"/>
              <a:t>This approach offers the simplicity of working in a single language on both the client and the server. This can make it easier to find and hire capable developers. It also avoids the context switch of working in different languages and technologies on the client and the server. </a:t>
            </a:r>
          </a:p>
          <a:p>
            <a:pPr marL="0" indent="0">
              <a:buFont typeface="+mj-lt"/>
              <a:buNone/>
            </a:pPr>
            <a:endParaRPr lang="en-US" baseline="0" dirty="0" smtClean="0"/>
          </a:p>
          <a:p>
            <a:pPr marL="0" indent="0">
              <a:buFont typeface="+mj-lt"/>
              <a:buNone/>
            </a:pPr>
            <a:r>
              <a:rPr lang="en-US" baseline="0" dirty="0" smtClean="0"/>
              <a:t>And since you’re working only in JavaScript on both the client and the server, you can easily reuse code on both the client and the server. Now given, as you’ll see, it’s important to select abstraction layers for concepts that differ on the client and server like getting and setting cookies, and making http calls to services. However, there are existing libraries available on npm that provide abstractions over the differences between the client and the server.</a:t>
            </a:r>
          </a:p>
          <a:p>
            <a:pPr marL="0" indent="0">
              <a:buFont typeface="+mj-lt"/>
              <a:buNone/>
            </a:pPr>
            <a:endParaRPr lang="en-US" baseline="0" dirty="0" smtClean="0"/>
          </a:p>
          <a:p>
            <a:pPr marL="0" indent="0">
              <a:buFont typeface="+mj-lt"/>
              <a:buNone/>
            </a:pPr>
            <a:r>
              <a:rPr lang="en-US" baseline="0" dirty="0" smtClean="0"/>
              <a:t>The second option is to create a webservice that renders your React component and returns the final HTML. This approach lets you continue working in whatever server-side technology you’re currently using. ASP.NET, Ruby, Python, PHP, whatever. It doesn’t really matter. As long as your server-side language can make an HTTP call, you can utilize server-rendered React components.</a:t>
            </a:r>
          </a:p>
          <a:p>
            <a:pPr marL="0" indent="0">
              <a:buFont typeface="+mj-lt"/>
              <a:buNone/>
            </a:pPr>
            <a:endParaRPr lang="en-US" baseline="0" dirty="0" smtClean="0"/>
          </a:p>
          <a:p>
            <a:pPr marL="0" indent="0">
              <a:buFont typeface="+mj-lt"/>
              <a:buNone/>
            </a:pPr>
            <a:r>
              <a:rPr lang="en-US" baseline="0" dirty="0" smtClean="0"/>
              <a:t>Now the exact technical approach on the server will of course depend on the server-side technology you’re using. But as you’ll see in the example, this approach is conceptually quite simple. Facebook still uses PHP behind the scenes in a variety of places, so they can simply call </a:t>
            </a:r>
            <a:r>
              <a:rPr lang="en-US" dirty="0" smtClean="0"/>
              <a:t>file_get_contents within a service</a:t>
            </a:r>
            <a:r>
              <a:rPr lang="en-US" baseline="0" dirty="0" smtClean="0"/>
              <a:t> that runs Node and Express. This service</a:t>
            </a:r>
            <a:r>
              <a:rPr lang="en-US" dirty="0" smtClean="0"/>
              <a:t> simply returns the result of React.RenderToString and the requested component! </a:t>
            </a:r>
            <a:r>
              <a:rPr lang="en-US" dirty="0" smtClean="0">
                <a:sym typeface="Wingdings" panose="05000000000000000000" pitchFamily="2" charset="2"/>
              </a:rPr>
              <a:t></a:t>
            </a:r>
          </a:p>
          <a:p>
            <a:pPr marL="0" indent="0">
              <a:buFont typeface="+mj-lt"/>
              <a:buNone/>
            </a:pPr>
            <a:endParaRPr lang="en-US" dirty="0" smtClean="0">
              <a:sym typeface="Wingdings" panose="05000000000000000000" pitchFamily="2" charset="2"/>
            </a:endParaRPr>
          </a:p>
          <a:p>
            <a:pPr marL="0" indent="0">
              <a:buFont typeface="+mj-lt"/>
              <a:buNone/>
            </a:pPr>
            <a:r>
              <a:rPr lang="en-US" dirty="0" smtClean="0">
                <a:sym typeface="Wingdings" panose="05000000000000000000" pitchFamily="2" charset="2"/>
              </a:rPr>
              <a:t>The benefits of this approach is you can slowly move</a:t>
            </a:r>
            <a:r>
              <a:rPr lang="en-US" dirty="0" smtClean="0"/>
              <a:t> toward React, without losing the benefits of server-side</a:t>
            </a:r>
            <a:r>
              <a:rPr lang="en-US" baseline="0" dirty="0" smtClean="0"/>
              <a:t> rendering. </a:t>
            </a:r>
            <a:r>
              <a:rPr lang="en-US" dirty="0" smtClean="0"/>
              <a:t>However, compared</a:t>
            </a:r>
            <a:r>
              <a:rPr lang="en-US" baseline="0" dirty="0" smtClean="0"/>
              <a:t> to the pure Node approach on the left, this approach does add the o</a:t>
            </a:r>
            <a:r>
              <a:rPr lang="en-US" dirty="0" smtClean="0"/>
              <a:t>verhead of an HTTP request on server to get rendered HTML from Node.</a:t>
            </a:r>
          </a:p>
          <a:p>
            <a:pPr marL="0" indent="0">
              <a:buFont typeface="+mj-lt"/>
              <a:buNone/>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Regardless of which approach you choose here, </a:t>
            </a:r>
            <a:r>
              <a:rPr lang="en-US" baseline="0" dirty="0" smtClean="0"/>
              <a:t>the React component is initially rendered on the server. You get all the benefits of an isomorphic application. So there’s no effect on your search engine optimization, and your pages render just as fast as before since the browser continues to be sent the final HTML with either approach.</a:t>
            </a:r>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712189F-35E1-4DA3-9F12-2244F84E5C30}" type="slidenum">
              <a:rPr lang="en-US" smtClean="0"/>
              <a:t>30</a:t>
            </a:fld>
            <a:endParaRPr lang="en-US" dirty="0"/>
          </a:p>
        </p:txBody>
      </p:sp>
    </p:spTree>
    <p:extLst>
      <p:ext uri="{BB962C8B-B14F-4D97-AF65-F5344CB8AC3E}">
        <p14:creationId xmlns:p14="http://schemas.microsoft.com/office/powerpoint/2010/main" val="4044028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build an example of the React Rendering Web Service, let’s walk</a:t>
            </a:r>
            <a:r>
              <a:rPr lang="en-US" baseline="0" dirty="0" smtClean="0"/>
              <a:t> through the approach. It’s really a simple three step process:</a:t>
            </a:r>
          </a:p>
          <a:p>
            <a:endParaRPr lang="en-US" baseline="0" dirty="0" smtClean="0"/>
          </a:p>
          <a:p>
            <a:pPr marL="514350" indent="-514350">
              <a:buFont typeface="+mj-lt"/>
              <a:buAutoNum type="arabicPeriod"/>
            </a:pPr>
            <a:r>
              <a:rPr lang="en-US" dirty="0" smtClean="0"/>
              <a:t>Create web service that returns results of React.RenderToString</a:t>
            </a:r>
          </a:p>
          <a:p>
            <a:pPr marL="514350" indent="-514350">
              <a:buFont typeface="+mj-lt"/>
              <a:buAutoNum type="arabicPeriod"/>
            </a:pPr>
            <a:r>
              <a:rPr lang="en-US" dirty="0" smtClean="0"/>
              <a:t>Call web service on server</a:t>
            </a:r>
          </a:p>
          <a:p>
            <a:pPr marL="514350" indent="-514350">
              <a:buFont typeface="+mj-lt"/>
              <a:buAutoNum type="arabicPeriod"/>
            </a:pPr>
            <a:r>
              <a:rPr lang="en-US" dirty="0" smtClean="0"/>
              <a:t>Inject HTML and React bootstrapping code onto page</a:t>
            </a:r>
          </a:p>
          <a:p>
            <a:endParaRPr lang="en-US" baseline="0" dirty="0" smtClean="0"/>
          </a:p>
          <a:p>
            <a:r>
              <a:rPr lang="en-US" baseline="0" dirty="0" smtClean="0"/>
              <a:t>In more detail:</a:t>
            </a:r>
          </a:p>
          <a:p>
            <a:pPr marL="228600" indent="-228600">
              <a:buFont typeface="+mj-lt"/>
              <a:buAutoNum type="arabicPeriod"/>
            </a:pPr>
            <a:r>
              <a:rPr lang="en-US" baseline="0" dirty="0" smtClean="0"/>
              <a:t>The first step is to create a webservice that uses Node and Express. Remember, we’re using Node and Express because we need a server-side environment that works with JavaScript. This service would typically take two parameters: The name of the component you want to render, and some JSON declaring the properties you’d like to set on the component. This service calls React.RenderToString to get the resulting HTML for the component, and any child components. So typically you’d request a high level component that composes many child components underneath. Facebook commonly calls such components controller views. But really, that’s just a fancy word for a component that marshals data and passes it on to multiple child components. </a:t>
            </a:r>
          </a:p>
          <a:p>
            <a:pPr marL="228600" indent="-228600">
              <a:buFont typeface="+mj-lt"/>
              <a:buAutoNum type="arabicPeriod"/>
            </a:pPr>
            <a:r>
              <a:rPr lang="en-US" baseline="0" dirty="0" smtClean="0"/>
              <a:t>The second step is to call this webservice on the server from your current server-side language. If you’re using this approach, it really doesn’t matter what server-side technology you’re using. PHP, ASP.NET, Ruby, Python, whatever, The point is, on this step we write some code that calls the Node web service that we created in step 1. Of course, the exact code you write will depend on your server-side language, but we’ll look at an example using .NET in a moment.</a:t>
            </a:r>
          </a:p>
          <a:p>
            <a:pPr marL="228600" indent="-228600">
              <a:buFont typeface="+mj-lt"/>
              <a:buAutoNum type="arabicPeriod"/>
            </a:pPr>
            <a:r>
              <a:rPr lang="en-US" baseline="0" dirty="0" smtClean="0"/>
              <a:t>The final step is to take the HTML returned from the webservice and inject it onto the page, along with the appropriate React bootstrapping code. </a:t>
            </a:r>
          </a:p>
          <a:p>
            <a:pPr marL="228600" indent="-228600">
              <a:buFont typeface="+mj-lt"/>
              <a:buAutoNum type="arabicPeriod"/>
            </a:pPr>
            <a:endParaRPr lang="en-US" baseline="0" dirty="0" smtClean="0"/>
          </a:p>
          <a:p>
            <a:pPr marL="0" indent="0">
              <a:buFont typeface="+mj-lt"/>
              <a:buNone/>
            </a:pPr>
            <a:r>
              <a:rPr lang="en-US" baseline="0" dirty="0" smtClean="0"/>
              <a:t>Specific example:</a:t>
            </a:r>
          </a:p>
          <a:p>
            <a:r>
              <a:rPr lang="en-US" dirty="0" smtClean="0"/>
              <a:t>Send</a:t>
            </a:r>
            <a:r>
              <a:rPr lang="en-US" baseline="0" dirty="0" smtClean="0"/>
              <a:t> </a:t>
            </a:r>
            <a:r>
              <a:rPr lang="en-US" dirty="0" smtClean="0"/>
              <a:t>//http://localhost:3000/?module=./components/</a:t>
            </a:r>
            <a:r>
              <a:rPr lang="en-US" dirty="0" err="1" smtClean="0"/>
              <a:t>App&amp;props</a:t>
            </a:r>
            <a:r>
              <a:rPr lang="en-US" dirty="0" smtClean="0"/>
              <a:t>=%7B%22firstName%22:%22Cory%22,%22lastName%22:%22House%22%7D</a:t>
            </a:r>
          </a:p>
          <a:p>
            <a:endParaRPr lang="en-US" dirty="0" smtClean="0"/>
          </a:p>
          <a:p>
            <a:r>
              <a:rPr lang="en-US" dirty="0" smtClean="0"/>
              <a:t>Note that querystring is created by doing this: </a:t>
            </a:r>
            <a:r>
              <a:rPr lang="en-US" sz="1200" b="0" i="0" kern="1200" dirty="0" smtClean="0">
                <a:solidFill>
                  <a:schemeClr val="tx1"/>
                </a:solidFill>
                <a:effectLst/>
                <a:latin typeface="+mn-lt"/>
                <a:ea typeface="+mn-ea"/>
                <a:cs typeface="+mn-cs"/>
              </a:rPr>
              <a:t>encodeURIComponent(JSON.stringify({firstName: 'Cory', lastName: 'House'}))</a:t>
            </a:r>
            <a:endParaRPr lang="en-US" dirty="0" smtClean="0"/>
          </a:p>
          <a:p>
            <a:endParaRPr lang="en-US" dirty="0" smtClean="0"/>
          </a:p>
          <a:p>
            <a:r>
              <a:rPr lang="en-US" dirty="0" smtClean="0"/>
              <a:t>NOTE: This style is inspired by: https://github.com/facebook/react/tree/master/examples/server-rendering</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Also note that isomorphic React</a:t>
            </a:r>
            <a:r>
              <a:rPr lang="en-US" baseline="0" dirty="0" smtClean="0"/>
              <a:t> performance is currently slow since it’s blocking the Node event loop</a:t>
            </a:r>
            <a:r>
              <a:rPr lang="en-US" dirty="0" smtClean="0"/>
              <a:t> https://</a:t>
            </a:r>
            <a:r>
              <a:rPr lang="en-US" dirty="0" err="1" smtClean="0"/>
              <a:t>github.com</a:t>
            </a:r>
            <a:r>
              <a:rPr lang="en-US" dirty="0" smtClean="0"/>
              <a:t>/</a:t>
            </a:r>
            <a:r>
              <a:rPr lang="en-US" dirty="0" err="1" smtClean="0"/>
              <a:t>facebook</a:t>
            </a:r>
            <a:r>
              <a:rPr lang="en-US" dirty="0" smtClean="0"/>
              <a:t>/react/issues/3009#issuecomment-132001925</a:t>
            </a:r>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31</a:t>
            </a:fld>
            <a:endParaRPr lang="en-US" dirty="0"/>
          </a:p>
        </p:txBody>
      </p:sp>
    </p:spTree>
    <p:extLst>
      <p:ext uri="{BB962C8B-B14F-4D97-AF65-F5344CB8AC3E}">
        <p14:creationId xmlns:p14="http://schemas.microsoft.com/office/powerpoint/2010/main" val="2232480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 let’s</a:t>
            </a:r>
            <a:r>
              <a:rPr lang="en-US" baseline="0" dirty="0" smtClean="0"/>
              <a:t> create a simple ASP.NET application that utilizes a simple web service to render React components on the server.</a:t>
            </a:r>
          </a:p>
          <a:p>
            <a:endParaRPr lang="en-US" baseline="0" dirty="0" smtClean="0"/>
          </a:p>
          <a:p>
            <a:r>
              <a:rPr lang="en-US" baseline="0" dirty="0" smtClean="0"/>
              <a:t>Webservice example: C:\Users\housecor\Dropbox\Courses\Isomorphic React\Demos\react-starter-kit\examples\server-rendering\reactserver</a:t>
            </a:r>
          </a:p>
          <a:p>
            <a:endParaRPr lang="en-US" baseline="0" dirty="0" smtClean="0"/>
          </a:p>
          <a:p>
            <a:r>
              <a:rPr lang="en-US" baseline="0" dirty="0" smtClean="0"/>
              <a:t>.NET Example: C:\Users\housecor\Dropbox\Courses\Isomorphic React\Demos\cory-dotnet-calling-react-service\DotNetConsumingReactService</a:t>
            </a:r>
          </a:p>
          <a:p>
            <a:endParaRPr lang="en-US" baseline="0" dirty="0" smtClean="0"/>
          </a:p>
          <a:p>
            <a:r>
              <a:rPr lang="en-US" baseline="0" dirty="0" smtClean="0"/>
              <a:t>Steps to setup this Demo:</a:t>
            </a:r>
          </a:p>
          <a:p>
            <a:pPr marL="228600" indent="-228600">
              <a:buAutoNum type="arabicPeriod"/>
            </a:pPr>
            <a:r>
              <a:rPr lang="en-US" baseline="0" dirty="0" smtClean="0"/>
              <a:t>Fire up Parallels</a:t>
            </a:r>
          </a:p>
          <a:p>
            <a:pPr marL="228600" indent="-228600">
              <a:buAutoNum type="arabicPeriod"/>
            </a:pPr>
            <a:r>
              <a:rPr lang="en-US" baseline="0" dirty="0" smtClean="0"/>
              <a:t>Open Git Bash</a:t>
            </a:r>
          </a:p>
          <a:p>
            <a:pPr marL="228600" indent="-228600">
              <a:buAutoNum type="arabicPeriod"/>
            </a:pPr>
            <a:r>
              <a:rPr lang="en-US" baseline="0" dirty="0" smtClean="0"/>
              <a:t>cd /y/Courses/Isomorphic\ React/Demos/demo/demo1-react-service/node-react-service</a:t>
            </a:r>
          </a:p>
          <a:p>
            <a:pPr marL="228600" indent="-228600">
              <a:buAutoNum type="arabicPeriod"/>
            </a:pPr>
            <a:r>
              <a:rPr lang="en-US" baseline="0" dirty="0" smtClean="0"/>
              <a:t>npm run start</a:t>
            </a:r>
          </a:p>
          <a:p>
            <a:pPr marL="228600" indent="-228600">
              <a:buAutoNum type="arabicPeriod"/>
            </a:pPr>
            <a:r>
              <a:rPr lang="en-US" baseline="0" dirty="0" smtClean="0"/>
              <a:t>Open homeController and Index.cshtml in Visual Studio MVC project</a:t>
            </a:r>
          </a:p>
          <a:p>
            <a:pPr marL="228600" indent="-228600">
              <a:buAutoNum type="arabicPeriod"/>
            </a:pPr>
            <a:r>
              <a:rPr lang="en-US" baseline="0" dirty="0" smtClean="0"/>
              <a:t>Open node-react-service folder in Sublime</a:t>
            </a:r>
            <a:endParaRPr lang="en-US" baseline="0" dirty="0"/>
          </a:p>
          <a:p>
            <a:pPr marL="228600" indent="-228600">
              <a:buAutoNum type="arabicPeriod"/>
            </a:pPr>
            <a:r>
              <a:rPr lang="en-US" baseline="0" dirty="0" smtClean="0"/>
              <a:t>Open the browser to localhost:3000</a:t>
            </a:r>
          </a:p>
          <a:p>
            <a:pPr marL="228600" indent="-228600">
              <a:buAutoNum type="arabicPeriod"/>
            </a:pPr>
            <a:r>
              <a:rPr lang="en-US" baseline="0" dirty="0" smtClean="0"/>
              <a:t>Hit the webservice http://localhost:3000/?module=./components/App&amp;props=%7B%22firstName%22:%22Cory%22,%22lastName%22:%22House%22%7D</a:t>
            </a:r>
          </a:p>
        </p:txBody>
      </p:sp>
      <p:sp>
        <p:nvSpPr>
          <p:cNvPr id="4" name="Slide Number Placeholder 3"/>
          <p:cNvSpPr>
            <a:spLocks noGrp="1"/>
          </p:cNvSpPr>
          <p:nvPr>
            <p:ph type="sldNum" sz="quarter" idx="10"/>
          </p:nvPr>
        </p:nvSpPr>
        <p:spPr/>
        <p:txBody>
          <a:bodyPr/>
          <a:lstStyle/>
          <a:p>
            <a:fld id="{A712189F-35E1-4DA3-9F12-2244F84E5C30}" type="slidenum">
              <a:rPr lang="en-US" smtClean="0"/>
              <a:t>32</a:t>
            </a:fld>
            <a:endParaRPr lang="en-US" dirty="0"/>
          </a:p>
        </p:txBody>
      </p:sp>
    </p:spTree>
    <p:extLst>
      <p:ext uri="{BB962C8B-B14F-4D97-AF65-F5344CB8AC3E}">
        <p14:creationId xmlns:p14="http://schemas.microsoft.com/office/powerpoint/2010/main" val="2975411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ReactJS.NET is a project that makes it easy</a:t>
            </a:r>
            <a:r>
              <a:rPr lang="en-US" baseline="0" dirty="0" smtClean="0"/>
              <a:t> to use React with .NET. You just download their package and it does this stuff for you:</a:t>
            </a:r>
          </a:p>
          <a:p>
            <a:endParaRPr lang="en-US" baseline="0" dirty="0" smtClean="0"/>
          </a:p>
          <a:p>
            <a:pPr marL="228600" indent="-228600">
              <a:buAutoNum type="arabicPeriod"/>
            </a:pPr>
            <a:r>
              <a:rPr lang="en-US" baseline="0" dirty="0" smtClean="0"/>
              <a:t>Installs React</a:t>
            </a:r>
          </a:p>
          <a:p>
            <a:pPr marL="228600" indent="-228600">
              <a:buAutoNum type="arabicPeriod"/>
            </a:pPr>
            <a:r>
              <a:rPr lang="en-US" baseline="0" dirty="0" smtClean="0"/>
              <a:t>Add a build step that compiles your JSX</a:t>
            </a:r>
          </a:p>
          <a:p>
            <a:pPr marL="228600" indent="-228600">
              <a:buAutoNum type="arabicPeriod"/>
            </a:pPr>
            <a:endParaRPr lang="en-US" baseline="0" dirty="0" smtClean="0"/>
          </a:p>
          <a:p>
            <a:pPr marL="0" indent="0">
              <a:buNone/>
            </a:pPr>
            <a:r>
              <a:rPr lang="en-US" baseline="0" dirty="0" smtClean="0"/>
              <a:t>So to get started, you simply:</a:t>
            </a:r>
          </a:p>
          <a:p>
            <a:pPr marL="228600" indent="-228600">
              <a:buAutoNum type="arabicPeriod"/>
            </a:pPr>
            <a:r>
              <a:rPr lang="en-US" baseline="0" dirty="0" smtClean="0"/>
              <a:t>Install the ReactJS.NET Nuget package</a:t>
            </a:r>
          </a:p>
          <a:p>
            <a:pPr marL="228600" indent="-228600">
              <a:buAutoNum type="arabicPeriod"/>
            </a:pPr>
            <a:r>
              <a:rPr lang="en-US" baseline="0" dirty="0" smtClean="0"/>
              <a:t>Add a reference to React in your view.</a:t>
            </a:r>
          </a:p>
          <a:p>
            <a:pPr marL="228600" indent="-228600">
              <a:buAutoNum type="arabicPeriod"/>
            </a:pPr>
            <a:r>
              <a:rPr lang="en-US" baseline="0" dirty="0" smtClean="0"/>
              <a:t>Add references to any JSX files you’ve created to your view.</a:t>
            </a:r>
          </a:p>
          <a:p>
            <a:pPr marL="228600" indent="-228600">
              <a:buAutoNum type="arabicPeriod"/>
            </a:pPr>
            <a:endParaRPr lang="en-US" baseline="0" dirty="0" smtClean="0"/>
          </a:p>
          <a:p>
            <a:pPr marL="0" indent="0">
              <a:buNone/>
            </a:pPr>
            <a:r>
              <a:rPr lang="en-US" baseline="0" dirty="0" smtClean="0"/>
              <a:t>Some quirks:</a:t>
            </a:r>
          </a:p>
          <a:p>
            <a:pPr marL="228600" indent="-228600">
              <a:buAutoNum type="arabicPeriod"/>
            </a:pPr>
            <a:r>
              <a:rPr lang="en-US" baseline="0" dirty="0" smtClean="0"/>
              <a:t>You don’t actually include react at the top of your component files. Seems to do that for ya</a:t>
            </a:r>
          </a:p>
          <a:p>
            <a:pPr marL="228600" indent="-228600">
              <a:buAutoNum type="arabicPeriod"/>
            </a:pPr>
            <a:r>
              <a:rPr lang="en-US" baseline="0" dirty="0" smtClean="0"/>
              <a:t>You can’t put any code in there that assumes you’ll be in a browser (e.g. alert) since that jacks up isomorphic support (though I haven’t tested if it works without isomorphic support on)</a:t>
            </a:r>
          </a:p>
          <a:p>
            <a:pPr marL="228600" indent="-228600">
              <a:buAutoNum type="arabicPeriod"/>
            </a:pPr>
            <a:r>
              <a:rPr lang="en-US" baseline="0" dirty="0" smtClean="0"/>
              <a:t>Can’t declare a module.exports at the bottom of the file. Seems to only like using plain JS file.</a:t>
            </a:r>
          </a:p>
          <a:p>
            <a:pPr marL="228600" indent="-228600">
              <a:buAutoNum type="arabicPeriod"/>
            </a:pPr>
            <a:r>
              <a:rPr lang="en-US" baseline="0" dirty="0" smtClean="0"/>
              <a:t>Don’t see how to reference files using this tech. Referencing via common js export style doesn’t work.</a:t>
            </a:r>
          </a:p>
          <a:p>
            <a:pPr marL="228600" indent="-228600">
              <a:buAutoNum type="arabicPeriod"/>
            </a:pPr>
            <a:r>
              <a:rPr lang="en-US" baseline="0" dirty="0" smtClean="0"/>
              <a:t>Have to build your whole .NET app to trigger the React JSX compilation.</a:t>
            </a:r>
          </a:p>
          <a:p>
            <a:pPr marL="228600" indent="-228600">
              <a:buAutoNum type="arabicPeriod"/>
            </a:pPr>
            <a:r>
              <a:rPr lang="en-US" baseline="0" dirty="0" smtClean="0"/>
              <a:t>Seems to sometimes hold on to old React JSX files even after rebuild.</a:t>
            </a:r>
          </a:p>
        </p:txBody>
      </p:sp>
      <p:sp>
        <p:nvSpPr>
          <p:cNvPr id="4" name="Slide Number Placeholder 3"/>
          <p:cNvSpPr>
            <a:spLocks noGrp="1"/>
          </p:cNvSpPr>
          <p:nvPr>
            <p:ph type="sldNum" sz="quarter" idx="10"/>
          </p:nvPr>
        </p:nvSpPr>
        <p:spPr/>
        <p:txBody>
          <a:bodyPr/>
          <a:lstStyle/>
          <a:p>
            <a:fld id="{A712189F-35E1-4DA3-9F12-2244F84E5C30}" type="slidenum">
              <a:rPr lang="en-US" smtClean="0"/>
              <a:t>34</a:t>
            </a:fld>
            <a:endParaRPr lang="en-US" dirty="0"/>
          </a:p>
        </p:txBody>
      </p:sp>
    </p:spTree>
    <p:extLst>
      <p:ext uri="{BB962C8B-B14F-4D97-AF65-F5344CB8AC3E}">
        <p14:creationId xmlns:p14="http://schemas.microsoft.com/office/powerpoint/2010/main" val="2640626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Non-Isomorphic: http://</a:t>
            </a:r>
            <a:r>
              <a:rPr lang="en-US" baseline="0" dirty="0" err="1" smtClean="0"/>
              <a:t>reactjsdotnet.azurewebsites.net</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Isomorphic: http://</a:t>
            </a:r>
            <a:r>
              <a:rPr lang="en-US" baseline="0" dirty="0" err="1" smtClean="0"/>
              <a:t>reactjsdotnetisomorphic.azurewebsites.net</a:t>
            </a:r>
            <a:r>
              <a:rPr lang="en-US" baseline="0" dirty="0" smtClean="0"/>
              <a:t>/</a:t>
            </a:r>
          </a:p>
          <a:p>
            <a:endParaRPr lang="en-US" baseline="0" dirty="0" smtClean="0"/>
          </a:p>
          <a:p>
            <a:r>
              <a:rPr lang="en-US" baseline="0" dirty="0" smtClean="0"/>
              <a:t>Used tutorial. Note that I had to add this binding redirect to </a:t>
            </a:r>
            <a:r>
              <a:rPr lang="en-US" baseline="0" dirty="0" err="1" smtClean="0"/>
              <a:t>web.config</a:t>
            </a:r>
            <a:r>
              <a:rPr lang="en-US" baseline="0" dirty="0" smtClean="0"/>
              <a:t> under &lt;configuration&gt; to fix </a:t>
            </a:r>
            <a:r>
              <a:rPr lang="en-US" baseline="0" dirty="0" err="1" smtClean="0"/>
              <a:t>Newtonsoft.JSON</a:t>
            </a:r>
            <a:r>
              <a:rPr lang="en-US" baseline="0" dirty="0" smtClean="0"/>
              <a:t>:</a:t>
            </a:r>
          </a:p>
          <a:p>
            <a:endParaRPr lang="en-US" baseline="0" dirty="0" smtClean="0"/>
          </a:p>
          <a:p>
            <a:r>
              <a:rPr lang="en-US" baseline="0" dirty="0" smtClean="0"/>
              <a:t>See this SO thread: http://</a:t>
            </a:r>
            <a:r>
              <a:rPr lang="en-US" baseline="0" dirty="0" err="1" smtClean="0"/>
              <a:t>stackoverflow.com</a:t>
            </a:r>
            <a:r>
              <a:rPr lang="en-US" baseline="0" dirty="0" smtClean="0"/>
              <a:t>/questions/22507189/could-not-load-file-or-assembly-newtonsoft-json-version-4-5-0-0-culture-neutr</a:t>
            </a:r>
          </a:p>
          <a:p>
            <a:endParaRPr lang="en-US" baseline="0" dirty="0" smtClean="0"/>
          </a:p>
          <a:p>
            <a:r>
              <a:rPr lang="en-US" sz="1200" kern="1200" dirty="0" smtClean="0">
                <a:solidFill>
                  <a:schemeClr val="tx1"/>
                </a:solidFill>
                <a:latin typeface="+mn-lt"/>
                <a:ea typeface="+mn-ea"/>
                <a:cs typeface="+mn-cs"/>
              </a:rPr>
              <a:t> &lt;runtime&gt;</a:t>
            </a:r>
          </a:p>
          <a:p>
            <a:r>
              <a:rPr lang="en-US" sz="1200" kern="1200" dirty="0" smtClean="0">
                <a:solidFill>
                  <a:schemeClr val="tx1"/>
                </a:solidFill>
                <a:latin typeface="+mn-lt"/>
                <a:ea typeface="+mn-ea"/>
                <a:cs typeface="+mn-cs"/>
              </a:rPr>
              <a:t>    &lt;</a:t>
            </a:r>
            <a:r>
              <a:rPr lang="en-US" sz="1200" kern="1200" dirty="0" err="1" smtClean="0">
                <a:solidFill>
                  <a:schemeClr val="tx1"/>
                </a:solidFill>
                <a:latin typeface="+mn-lt"/>
                <a:ea typeface="+mn-ea"/>
                <a:cs typeface="+mn-cs"/>
              </a:rPr>
              <a:t>assemblyBinding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xmlns</a:t>
            </a:r>
            <a:r>
              <a:rPr lang="en-US" sz="1200" kern="1200" dirty="0" smtClean="0">
                <a:solidFill>
                  <a:schemeClr val="tx1"/>
                </a:solidFill>
                <a:latin typeface="+mn-lt"/>
                <a:ea typeface="+mn-ea"/>
                <a:cs typeface="+mn-cs"/>
              </a:rPr>
              <a:t>="urn:schemas-microsoft-com:asm.v1"&gt;</a:t>
            </a:r>
          </a:p>
          <a:p>
            <a:r>
              <a:rPr lang="en-US" sz="1200" kern="1200" dirty="0" smtClean="0">
                <a:solidFill>
                  <a:schemeClr val="tx1"/>
                </a:solidFill>
                <a:latin typeface="+mn-lt"/>
                <a:ea typeface="+mn-ea"/>
                <a:cs typeface="+mn-cs"/>
              </a:rPr>
              <a:t>      &lt;</a:t>
            </a:r>
            <a:r>
              <a:rPr lang="en-US" sz="1200" kern="1200" dirty="0" err="1" smtClean="0">
                <a:solidFill>
                  <a:schemeClr val="tx1"/>
                </a:solidFill>
                <a:latin typeface="+mn-lt"/>
                <a:ea typeface="+mn-ea"/>
                <a:cs typeface="+mn-cs"/>
              </a:rPr>
              <a:t>dependentAssembly</a:t>
            </a:r>
            <a:r>
              <a:rPr lang="en-US" sz="1200" kern="1200" dirty="0" smtClean="0">
                <a:solidFill>
                  <a:schemeClr val="tx1"/>
                </a:solidFill>
                <a:latin typeface="+mn-lt"/>
                <a:ea typeface="+mn-ea"/>
                <a:cs typeface="+mn-cs"/>
              </a:rPr>
              <a:t>&gt;</a:t>
            </a:r>
          </a:p>
          <a:p>
            <a:r>
              <a:rPr lang="en-US" sz="1200" kern="1200" dirty="0" smtClean="0">
                <a:solidFill>
                  <a:schemeClr val="tx1"/>
                </a:solidFill>
                <a:latin typeface="+mn-lt"/>
                <a:ea typeface="+mn-ea"/>
                <a:cs typeface="+mn-cs"/>
              </a:rPr>
              <a:t>        &lt;</a:t>
            </a:r>
            <a:r>
              <a:rPr lang="en-US" sz="1200" kern="1200" dirty="0" err="1" smtClean="0">
                <a:solidFill>
                  <a:schemeClr val="tx1"/>
                </a:solidFill>
                <a:latin typeface="+mn-lt"/>
                <a:ea typeface="+mn-ea"/>
                <a:cs typeface="+mn-cs"/>
              </a:rPr>
              <a:t>assemblyIdentity</a:t>
            </a:r>
            <a:r>
              <a:rPr lang="en-US" sz="1200" kern="1200" dirty="0" smtClean="0">
                <a:solidFill>
                  <a:schemeClr val="tx1"/>
                </a:solidFill>
                <a:latin typeface="+mn-lt"/>
                <a:ea typeface="+mn-ea"/>
                <a:cs typeface="+mn-cs"/>
              </a:rPr>
              <a:t> name="</a:t>
            </a:r>
            <a:r>
              <a:rPr lang="en-US" sz="1200" kern="1200" dirty="0" err="1" smtClean="0">
                <a:solidFill>
                  <a:schemeClr val="tx1"/>
                </a:solidFill>
                <a:latin typeface="+mn-lt"/>
                <a:ea typeface="+mn-ea"/>
                <a:cs typeface="+mn-cs"/>
              </a:rPr>
              <a:t>Newtonsoft.Json</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publicKeyToken</a:t>
            </a:r>
            <a:r>
              <a:rPr lang="en-US" sz="1200" kern="1200" dirty="0" smtClean="0">
                <a:solidFill>
                  <a:schemeClr val="tx1"/>
                </a:solidFill>
                <a:latin typeface="+mn-lt"/>
                <a:ea typeface="+mn-ea"/>
                <a:cs typeface="+mn-cs"/>
              </a:rPr>
              <a:t>="30AD4FE6B2A6AEED" culture="neutral"/&gt;</a:t>
            </a:r>
          </a:p>
          <a:p>
            <a:r>
              <a:rPr lang="en-US" sz="1200" kern="1200" dirty="0" smtClean="0">
                <a:solidFill>
                  <a:schemeClr val="tx1"/>
                </a:solidFill>
                <a:latin typeface="+mn-lt"/>
                <a:ea typeface="+mn-ea"/>
                <a:cs typeface="+mn-cs"/>
              </a:rPr>
              <a:t>        &lt;</a:t>
            </a:r>
            <a:r>
              <a:rPr lang="en-US" sz="1200" kern="1200" dirty="0" err="1" smtClean="0">
                <a:solidFill>
                  <a:schemeClr val="tx1"/>
                </a:solidFill>
                <a:latin typeface="+mn-lt"/>
                <a:ea typeface="+mn-ea"/>
                <a:cs typeface="+mn-cs"/>
              </a:rPr>
              <a:t>bindingRedirect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oldVersion</a:t>
            </a:r>
            <a:r>
              <a:rPr lang="en-US" sz="1200" kern="1200" dirty="0" smtClean="0">
                <a:solidFill>
                  <a:schemeClr val="tx1"/>
                </a:solidFill>
                <a:latin typeface="+mn-lt"/>
                <a:ea typeface="+mn-ea"/>
                <a:cs typeface="+mn-cs"/>
              </a:rPr>
              <a:t>="0.0.0.0-6.0.0.0" </a:t>
            </a:r>
            <a:r>
              <a:rPr lang="en-US" sz="1200" kern="1200" dirty="0" err="1" smtClean="0">
                <a:solidFill>
                  <a:schemeClr val="tx1"/>
                </a:solidFill>
                <a:latin typeface="+mn-lt"/>
                <a:ea typeface="+mn-ea"/>
                <a:cs typeface="+mn-cs"/>
              </a:rPr>
              <a:t>newVersion</a:t>
            </a:r>
            <a:r>
              <a:rPr lang="en-US" sz="1200" kern="1200" dirty="0" smtClean="0">
                <a:solidFill>
                  <a:schemeClr val="tx1"/>
                </a:solidFill>
                <a:latin typeface="+mn-lt"/>
                <a:ea typeface="+mn-ea"/>
                <a:cs typeface="+mn-cs"/>
              </a:rPr>
              <a:t>="6.0.0.0"/&gt;</a:t>
            </a:r>
          </a:p>
          <a:p>
            <a:r>
              <a:rPr lang="en-US" sz="1200" kern="1200" dirty="0" smtClean="0">
                <a:solidFill>
                  <a:schemeClr val="tx1"/>
                </a:solidFill>
                <a:latin typeface="+mn-lt"/>
                <a:ea typeface="+mn-ea"/>
                <a:cs typeface="+mn-cs"/>
              </a:rPr>
              <a:t>      &lt;/</a:t>
            </a:r>
            <a:r>
              <a:rPr lang="en-US" sz="1200" kern="1200" dirty="0" err="1" smtClean="0">
                <a:solidFill>
                  <a:schemeClr val="tx1"/>
                </a:solidFill>
                <a:latin typeface="+mn-lt"/>
                <a:ea typeface="+mn-ea"/>
                <a:cs typeface="+mn-cs"/>
              </a:rPr>
              <a:t>dependentAssembly</a:t>
            </a:r>
            <a:r>
              <a:rPr lang="en-US" sz="1200" kern="1200" dirty="0" smtClean="0">
                <a:solidFill>
                  <a:schemeClr val="tx1"/>
                </a:solidFill>
                <a:latin typeface="+mn-lt"/>
                <a:ea typeface="+mn-ea"/>
                <a:cs typeface="+mn-cs"/>
              </a:rPr>
              <a:t>&gt;</a:t>
            </a:r>
          </a:p>
          <a:p>
            <a:r>
              <a:rPr lang="en-US" sz="1200" kern="1200" dirty="0" smtClean="0">
                <a:solidFill>
                  <a:schemeClr val="tx1"/>
                </a:solidFill>
                <a:latin typeface="+mn-lt"/>
                <a:ea typeface="+mn-ea"/>
                <a:cs typeface="+mn-cs"/>
              </a:rPr>
              <a:t>    &lt;/</a:t>
            </a:r>
            <a:r>
              <a:rPr lang="en-US" sz="1200" kern="1200" dirty="0" err="1" smtClean="0">
                <a:solidFill>
                  <a:schemeClr val="tx1"/>
                </a:solidFill>
                <a:latin typeface="+mn-lt"/>
                <a:ea typeface="+mn-ea"/>
                <a:cs typeface="+mn-cs"/>
              </a:rPr>
              <a:t>assemblyBinding</a:t>
            </a:r>
            <a:r>
              <a:rPr lang="en-US" sz="1200" kern="1200" dirty="0" smtClean="0">
                <a:solidFill>
                  <a:schemeClr val="tx1"/>
                </a:solidFill>
                <a:latin typeface="+mn-lt"/>
                <a:ea typeface="+mn-ea"/>
                <a:cs typeface="+mn-cs"/>
              </a:rPr>
              <a:t>&gt;</a:t>
            </a:r>
          </a:p>
          <a:p>
            <a:r>
              <a:rPr lang="en-US" sz="1200" kern="1200" dirty="0" smtClean="0">
                <a:solidFill>
                  <a:schemeClr val="tx1"/>
                </a:solidFill>
                <a:latin typeface="+mn-lt"/>
                <a:ea typeface="+mn-ea"/>
                <a:cs typeface="+mn-cs"/>
              </a:rPr>
              <a:t>  &lt;/runtime&gt;</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712189F-35E1-4DA3-9F12-2244F84E5C30}" type="slidenum">
              <a:rPr lang="en-US" smtClean="0"/>
              <a:t>35</a:t>
            </a:fld>
            <a:endParaRPr lang="en-US"/>
          </a:p>
        </p:txBody>
      </p:sp>
    </p:spTree>
    <p:extLst>
      <p:ext uri="{BB962C8B-B14F-4D97-AF65-F5344CB8AC3E}">
        <p14:creationId xmlns:p14="http://schemas.microsoft.com/office/powerpoint/2010/main" val="2975411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Wouldn’t it be great if you could simply add this one line to your JavaScript</a:t>
            </a:r>
            <a:r>
              <a:rPr lang="en-US" baseline="0" dirty="0" smtClean="0"/>
              <a:t> and make your JavaScript application render on both the client and the server?</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3</a:t>
            </a:fld>
            <a:endParaRPr lang="en-US"/>
          </a:p>
        </p:txBody>
      </p:sp>
    </p:spTree>
    <p:extLst>
      <p:ext uri="{BB962C8B-B14F-4D97-AF65-F5344CB8AC3E}">
        <p14:creationId xmlns:p14="http://schemas.microsoft.com/office/powerpoint/2010/main" val="2749299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to choose an isomorphic friendly tech stack.</a:t>
            </a:r>
            <a:r>
              <a:rPr lang="en-US" baseline="0" dirty="0" smtClean="0"/>
              <a:t>  We had to carefully select libraries that run on both the client and the server for components, routing, templating, module loading.</a:t>
            </a:r>
          </a:p>
          <a:p>
            <a:endParaRPr lang="en-US" baseline="0" dirty="0" smtClean="0"/>
          </a:p>
          <a:p>
            <a:r>
              <a:rPr lang="en-US" baseline="0" dirty="0" smtClean="0"/>
              <a:t>We had to utilize extra abstractions over the browser and node server environment so that our code would run on both sides.</a:t>
            </a:r>
          </a:p>
        </p:txBody>
      </p:sp>
      <p:sp>
        <p:nvSpPr>
          <p:cNvPr id="4" name="Slide Number Placeholder 3"/>
          <p:cNvSpPr>
            <a:spLocks noGrp="1"/>
          </p:cNvSpPr>
          <p:nvPr>
            <p:ph type="sldNum" sz="quarter" idx="10"/>
          </p:nvPr>
        </p:nvSpPr>
        <p:spPr/>
        <p:txBody>
          <a:bodyPr/>
          <a:lstStyle/>
          <a:p>
            <a:fld id="{A712189F-35E1-4DA3-9F12-2244F84E5C30}" type="slidenum">
              <a:rPr lang="en-US" smtClean="0"/>
              <a:t>37</a:t>
            </a:fld>
            <a:endParaRPr lang="en-US"/>
          </a:p>
        </p:txBody>
      </p:sp>
    </p:spTree>
    <p:extLst>
      <p:ext uri="{BB962C8B-B14F-4D97-AF65-F5344CB8AC3E}">
        <p14:creationId xmlns:p14="http://schemas.microsoft.com/office/powerpoint/2010/main" val="2463564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context</a:t>
            </a:r>
            <a:r>
              <a:rPr lang="en-US" baseline="0" dirty="0" smtClean="0"/>
              <a:t> here: https://</a:t>
            </a:r>
            <a:r>
              <a:rPr lang="en-US" baseline="0" dirty="0" err="1" smtClean="0"/>
              <a:t>medium.com</a:t>
            </a:r>
            <a:r>
              <a:rPr lang="en-US" baseline="0" dirty="0" smtClean="0"/>
              <a:t>/building-</a:t>
            </a:r>
            <a:r>
              <a:rPr lang="en-US" baseline="0" dirty="0" err="1" smtClean="0"/>
              <a:t>coursera</a:t>
            </a:r>
            <a:r>
              <a:rPr lang="en-US" baseline="0" dirty="0" smtClean="0"/>
              <a:t>/why-and-how-coursera-does-isomorphic-javascript-a-fast-and-snappy-quiz-5ba7bb9bf367?imm_mid=0d7e38&amp;cmp=em-web-na-na-newsltr_20150902</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38</a:t>
            </a:fld>
            <a:endParaRPr lang="en-US"/>
          </a:p>
        </p:txBody>
      </p:sp>
    </p:spTree>
    <p:extLst>
      <p:ext uri="{BB962C8B-B14F-4D97-AF65-F5344CB8AC3E}">
        <p14:creationId xmlns:p14="http://schemas.microsoft.com/office/powerpoint/2010/main" val="1100893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consider where we are so far</a:t>
            </a:r>
            <a:r>
              <a:rPr lang="en-US" baseline="0" dirty="0" smtClean="0"/>
              <a:t>. </a:t>
            </a:r>
          </a:p>
          <a:p>
            <a:endParaRPr lang="en-US" baseline="0" dirty="0" smtClean="0"/>
          </a:p>
          <a:p>
            <a:r>
              <a:rPr lang="en-US" baseline="0" dirty="0" smtClean="0"/>
              <a:t>In modules 1 and 2, we walked through using Browserify so that we could use Node modules in the browser.</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In this module we’re going to use node and </a:t>
            </a:r>
            <a:r>
              <a:rPr lang="en-US" baseline="0" dirty="0" err="1" smtClean="0"/>
              <a:t>npm</a:t>
            </a:r>
            <a:r>
              <a:rPr lang="en-US" baseline="0" dirty="0" smtClean="0"/>
              <a:t> combined with express to render the application on the server.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this final module is about bringing the client and server worlds together and using the same technologies and code to render both sides. That’s why we strategically selected a number of technologies that work well on both the client and the server. </a:t>
            </a:r>
          </a:p>
          <a:p>
            <a:endParaRPr lang="en-US" baseline="0" dirty="0" smtClean="0"/>
          </a:p>
          <a:p>
            <a:r>
              <a:rPr lang="en-US" baseline="0" dirty="0" smtClean="0"/>
              <a:t>We use React as our component library since React components can easily be rendered on both the client and the server.</a:t>
            </a:r>
          </a:p>
          <a:p>
            <a:endParaRPr lang="en-US" baseline="0" dirty="0" smtClean="0"/>
          </a:p>
          <a:p>
            <a:r>
              <a:rPr lang="en-US" baseline="0" dirty="0" smtClean="0"/>
              <a:t>And in module 2 we used React-router to load the proper components based on the URL requested. We selected this router because it will work on both the client and the server as well.</a:t>
            </a:r>
          </a:p>
          <a:p>
            <a:endParaRPr lang="en-US" baseline="0" dirty="0" smtClean="0"/>
          </a:p>
          <a:p>
            <a:r>
              <a:rPr lang="en-US" baseline="0" dirty="0" smtClean="0"/>
              <a:t>For the AJAX calls that we wired up in module 3, we used </a:t>
            </a:r>
            <a:r>
              <a:rPr lang="en-US" baseline="0" dirty="0" err="1" smtClean="0"/>
              <a:t>superagent</a:t>
            </a:r>
            <a:r>
              <a:rPr lang="en-US" baseline="0" dirty="0" smtClean="0"/>
              <a:t> instead of popular alternatives like jQuery. Why? Again, because </a:t>
            </a:r>
            <a:r>
              <a:rPr lang="en-US" baseline="0" dirty="0" err="1" smtClean="0"/>
              <a:t>superagent</a:t>
            </a:r>
            <a:r>
              <a:rPr lang="en-US" baseline="0" dirty="0" smtClean="0"/>
              <a:t> provides a simple abstraction that works on both the client and the server.</a:t>
            </a:r>
          </a:p>
          <a:p>
            <a:endParaRPr lang="en-US" baseline="0" dirty="0" smtClean="0"/>
          </a:p>
          <a:p>
            <a:r>
              <a:rPr lang="en-US" baseline="0" dirty="0" smtClean="0"/>
              <a:t>When formatting dates, we used moment.js, a JavaScript date library that we pulled in via </a:t>
            </a:r>
            <a:r>
              <a:rPr lang="en-US" baseline="0" dirty="0" err="1" smtClean="0"/>
              <a:t>npm</a:t>
            </a:r>
            <a:r>
              <a:rPr lang="en-US" baseline="0" dirty="0" smtClean="0"/>
              <a:t>.</a:t>
            </a:r>
          </a:p>
          <a:p>
            <a:endParaRPr lang="en-US" baseline="0" dirty="0" smtClean="0"/>
          </a:p>
          <a:p>
            <a:r>
              <a:rPr lang="en-US" baseline="0" dirty="0" smtClean="0"/>
              <a:t>And for cookies, we used cookie from </a:t>
            </a:r>
            <a:r>
              <a:rPr lang="en-US" baseline="0" dirty="0" err="1" smtClean="0"/>
              <a:t>npm</a:t>
            </a:r>
            <a:r>
              <a:rPr lang="en-US" baseline="0" dirty="0" smtClean="0"/>
              <a:t>. Since the </a:t>
            </a:r>
            <a:r>
              <a:rPr lang="en-US" baseline="0" dirty="0" err="1" smtClean="0"/>
              <a:t>api</a:t>
            </a:r>
            <a:r>
              <a:rPr lang="en-US" baseline="0" dirty="0" smtClean="0"/>
              <a:t> for setting cookies via the server is different than the client, this library provides an abstraction that works in both places.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40</a:t>
            </a:fld>
            <a:endParaRPr lang="en-US"/>
          </a:p>
        </p:txBody>
      </p:sp>
    </p:spTree>
    <p:extLst>
      <p:ext uri="{BB962C8B-B14F-4D97-AF65-F5344CB8AC3E}">
        <p14:creationId xmlns:p14="http://schemas.microsoft.com/office/powerpoint/2010/main" val="3539836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start</a:t>
            </a:r>
            <a:r>
              <a:rPr lang="en-US" baseline="0" dirty="0" smtClean="0"/>
              <a:t> doing more of the above, you introduce more abstractions to handle the API differences between client and server. (or better yet, use </a:t>
            </a:r>
            <a:r>
              <a:rPr lang="en-US" baseline="0" dirty="0" err="1" smtClean="0"/>
              <a:t>npm</a:t>
            </a:r>
            <a:r>
              <a:rPr lang="en-US" baseline="0" dirty="0" smtClean="0"/>
              <a:t> packages). All of these aspects can be potentially isomorphic. And you don’t have to do all these at once. You can start by selecting one or two of these to handle </a:t>
            </a:r>
            <a:r>
              <a:rPr lang="en-US" baseline="0" dirty="0" err="1" smtClean="0"/>
              <a:t>isomorphically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41</a:t>
            </a:fld>
            <a:endParaRPr lang="en-US"/>
          </a:p>
        </p:txBody>
      </p:sp>
    </p:spTree>
    <p:extLst>
      <p:ext uri="{BB962C8B-B14F-4D97-AF65-F5344CB8AC3E}">
        <p14:creationId xmlns:p14="http://schemas.microsoft.com/office/powerpoint/2010/main" val="1928036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coursera</a:t>
            </a:r>
            <a:r>
              <a:rPr lang="en-US" dirty="0" smtClean="0"/>
              <a:t>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42</a:t>
            </a:fld>
            <a:endParaRPr lang="en-US"/>
          </a:p>
        </p:txBody>
      </p:sp>
    </p:spTree>
    <p:extLst>
      <p:ext uri="{BB962C8B-B14F-4D97-AF65-F5344CB8AC3E}">
        <p14:creationId xmlns:p14="http://schemas.microsoft.com/office/powerpoint/2010/main" val="366782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future, I believe</a:t>
            </a:r>
            <a:r>
              <a:rPr lang="en-US" baseline="0" dirty="0" smtClean="0"/>
              <a:t> every JavaScript framework is going to need an isomorphic option that is this simple to compete. You’ll simply  </a:t>
            </a:r>
            <a:r>
              <a:rPr lang="en-US" dirty="0" smtClean="0"/>
              <a:t>Add a futuristic</a:t>
            </a:r>
            <a:r>
              <a:rPr lang="en-US" baseline="0" dirty="0" smtClean="0"/>
              <a:t> picture here.</a:t>
            </a:r>
          </a:p>
          <a:p>
            <a:endParaRPr lang="en-US" baseline="0" dirty="0" smtClean="0"/>
          </a:p>
          <a:p>
            <a:r>
              <a:rPr lang="en-US" baseline="0" dirty="0" smtClean="0"/>
              <a:t>Isomorphic is the future.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43</a:t>
            </a:fld>
            <a:endParaRPr lang="en-US"/>
          </a:p>
        </p:txBody>
      </p:sp>
    </p:spTree>
    <p:extLst>
      <p:ext uri="{BB962C8B-B14F-4D97-AF65-F5344CB8AC3E}">
        <p14:creationId xmlns:p14="http://schemas.microsoft.com/office/powerpoint/2010/main" val="2749299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 can</a:t>
            </a:r>
            <a:r>
              <a:rPr lang="en-US" baseline="0" dirty="0" smtClean="0"/>
              <a:t> find my courses out on Pluralsight. </a:t>
            </a:r>
          </a:p>
          <a:p>
            <a:endParaRPr lang="en-US" baseline="0" dirty="0" smtClean="0"/>
          </a:p>
          <a:p>
            <a:r>
              <a:rPr lang="en-US" baseline="0" dirty="0" smtClean="0"/>
              <a:t>This session you just saw is a course that’s about half written. Was this helpful? Please rate it on </a:t>
            </a:r>
            <a:r>
              <a:rPr lang="en-US" baseline="0" dirty="0" err="1" smtClean="0"/>
              <a:t>speakerrate</a:t>
            </a:r>
            <a:endParaRPr lang="en-US" baseline="0" dirty="0" smtClean="0"/>
          </a:p>
          <a:p>
            <a:endParaRPr lang="en-US" baseline="0" dirty="0" smtClean="0"/>
          </a:p>
          <a:p>
            <a:r>
              <a:rPr lang="en-US" baseline="0" dirty="0" smtClean="0"/>
              <a:t>Thanks for listening!</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44</a:t>
            </a:fld>
            <a:endParaRPr lang="en-US"/>
          </a:p>
        </p:txBody>
      </p:sp>
    </p:spTree>
    <p:extLst>
      <p:ext uri="{BB962C8B-B14F-4D97-AF65-F5344CB8AC3E}">
        <p14:creationId xmlns:p14="http://schemas.microsoft.com/office/powerpoint/2010/main" val="821966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Building an app with React and Flux doesn’t require using Node, but Node helps make our job easier. Node runs JavaScript on the server using Google’s fast V8 engine. Node now includes </a:t>
            </a:r>
            <a:r>
              <a:rPr lang="en-US" baseline="0" dirty="0" err="1" smtClean="0"/>
              <a:t>npm</a:t>
            </a:r>
            <a:r>
              <a:rPr lang="en-US" baseline="0" dirty="0" smtClean="0"/>
              <a:t>, which is Node’s package manager. </a:t>
            </a:r>
            <a:r>
              <a:rPr lang="en-US" baseline="0" dirty="0" err="1" smtClean="0"/>
              <a:t>Npm</a:t>
            </a:r>
            <a:r>
              <a:rPr lang="en-US" baseline="0" dirty="0" smtClean="0"/>
              <a:t> includes 1000’s of useful JavaScript libraries. So we’ll use </a:t>
            </a:r>
            <a:r>
              <a:rPr lang="en-US" baseline="0" dirty="0" err="1" smtClean="0"/>
              <a:t>npm</a:t>
            </a:r>
            <a:r>
              <a:rPr lang="en-US" baseline="0" dirty="0" smtClean="0"/>
              <a:t> to pull down the libraries we need for our project. If you haven’t used Node, don’t worry, we’ll walk through the basics of what you need to know to get going in this course. But if you want to learn more, there are a number of courses on Node here on Pluralsight.</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45</a:t>
            </a:fld>
            <a:endParaRPr lang="en-US"/>
          </a:p>
        </p:txBody>
      </p:sp>
    </p:spTree>
    <p:extLst>
      <p:ext uri="{BB962C8B-B14F-4D97-AF65-F5344CB8AC3E}">
        <p14:creationId xmlns:p14="http://schemas.microsoft.com/office/powerpoint/2010/main" val="15032254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I said on the previous slide, Node comes bundled with its own package manager called </a:t>
            </a:r>
            <a:r>
              <a:rPr lang="en-US" baseline="0" dirty="0" err="1" smtClean="0"/>
              <a:t>npm</a:t>
            </a:r>
            <a:r>
              <a:rPr lang="en-US" baseline="0" dirty="0" smtClean="0"/>
              <a:t>. </a:t>
            </a:r>
            <a:r>
              <a:rPr lang="en-US" baseline="0" dirty="0" err="1" smtClean="0"/>
              <a:t>Npm</a:t>
            </a:r>
            <a:r>
              <a:rPr lang="en-US" baseline="0" dirty="0" smtClean="0"/>
              <a:t> is how we’ll install and manage the dependences we need to run our app. You’re likely already familiar with the concept of a package manager i</a:t>
            </a:r>
            <a:r>
              <a:rPr lang="en-US" dirty="0" smtClean="0"/>
              <a:t>f you code in a server-side</a:t>
            </a:r>
            <a:r>
              <a:rPr lang="en-US" baseline="0" dirty="0" smtClean="0"/>
              <a:t> language. </a:t>
            </a:r>
          </a:p>
          <a:p>
            <a:r>
              <a:rPr lang="en-US" baseline="0" dirty="0" smtClean="0"/>
              <a:t>.NET developers use </a:t>
            </a:r>
            <a:r>
              <a:rPr lang="en-US" baseline="0" dirty="0" err="1" smtClean="0"/>
              <a:t>Nuget</a:t>
            </a:r>
            <a:endParaRPr lang="en-US" baseline="0" dirty="0" smtClean="0"/>
          </a:p>
          <a:p>
            <a:r>
              <a:rPr lang="en-US" baseline="0" dirty="0" smtClean="0"/>
              <a:t>Ruby has </a:t>
            </a:r>
            <a:r>
              <a:rPr lang="en-US" baseline="0" dirty="0" err="1" smtClean="0"/>
              <a:t>Rubygems</a:t>
            </a:r>
            <a:endParaRPr lang="en-US" baseline="0" dirty="0" smtClean="0"/>
          </a:p>
          <a:p>
            <a:r>
              <a:rPr lang="en-US" baseline="0" dirty="0" smtClean="0"/>
              <a:t>Java has Maven</a:t>
            </a:r>
          </a:p>
          <a:p>
            <a:r>
              <a:rPr lang="en-US" baseline="0" dirty="0" smtClean="0"/>
              <a:t>Python has PIP</a:t>
            </a:r>
          </a:p>
          <a:p>
            <a:r>
              <a:rPr lang="en-US" baseline="0" dirty="0" smtClean="0"/>
              <a:t>PHP has Pear</a:t>
            </a:r>
          </a:p>
          <a:p>
            <a:r>
              <a:rPr lang="en-US" baseline="0" dirty="0" smtClean="0"/>
              <a:t>And front-end developers often use Bower to manage packages related to HTML, JavaScript, CSS, and other things web related. </a:t>
            </a:r>
          </a:p>
          <a:p>
            <a:r>
              <a:rPr lang="en-US" baseline="0" dirty="0" err="1" smtClean="0"/>
              <a:t>Npm</a:t>
            </a:r>
            <a:r>
              <a:rPr lang="en-US" baseline="0" dirty="0" smtClean="0"/>
              <a:t> is Node’s package manager. It provides a quick, easy way to install node packages. One you’ve installed Node, you simply type </a:t>
            </a:r>
            <a:r>
              <a:rPr lang="en-US" baseline="0" dirty="0" err="1" smtClean="0"/>
              <a:t>npm</a:t>
            </a:r>
            <a:r>
              <a:rPr lang="en-US" baseline="0" dirty="0" smtClean="0"/>
              <a:t> and the name of the package you’d like to install.</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46</a:t>
            </a:fld>
            <a:endParaRPr lang="en-US"/>
          </a:p>
        </p:txBody>
      </p:sp>
    </p:spTree>
    <p:extLst>
      <p:ext uri="{BB962C8B-B14F-4D97-AF65-F5344CB8AC3E}">
        <p14:creationId xmlns:p14="http://schemas.microsoft.com/office/powerpoint/2010/main" val="1125285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component library,</a:t>
            </a:r>
            <a:r>
              <a:rPr lang="en-US" baseline="0" dirty="0" smtClean="0"/>
              <a:t> we’re going to use React. React is a project from Facebook that handles a very specific set of concerns: packaging, composing, and rendering HTML components. </a:t>
            </a:r>
          </a:p>
          <a:p>
            <a:endParaRPr lang="en-US" baseline="0" dirty="0" smtClean="0"/>
          </a:p>
          <a:p>
            <a:r>
              <a:rPr lang="en-US" baseline="0" dirty="0" smtClean="0"/>
              <a:t>Because of this focus, React is lightweight and makes it easy to create complex </a:t>
            </a:r>
            <a:r>
              <a:rPr lang="en-US" baseline="0" dirty="0" err="1" smtClean="0"/>
              <a:t>Uis</a:t>
            </a:r>
            <a:r>
              <a:rPr lang="en-US" baseline="0" dirty="0" smtClean="0"/>
              <a:t> by composing many simple components together. Because React is so focused on this one goal, it can even be used along with other frameworks like Angular and Backbone. </a:t>
            </a:r>
          </a:p>
          <a:p>
            <a:endParaRPr lang="en-US" baseline="0" dirty="0" smtClean="0"/>
          </a:p>
          <a:p>
            <a:r>
              <a:rPr lang="en-US" baseline="0" dirty="0" smtClean="0"/>
              <a:t>React utilizes a virtual DOM, which makes it very fast. When the UI changes, React compares the old state to the new state in memory and then updates the DOM in the least expensive way. This saves resources and makes React notably faster than many of today’s popular alternatives.</a:t>
            </a:r>
          </a:p>
          <a:p>
            <a:endParaRPr lang="en-US" baseline="0" dirty="0" smtClean="0"/>
          </a:p>
          <a:p>
            <a:r>
              <a:rPr lang="en-US" baseline="0" dirty="0" smtClean="0"/>
              <a:t>And with the power of the virtual DOM, React can even support rendering on both the client and the server. This of course is critical for building isomorphic apps, and really sets React apart from other traditional libraries and frameworks that are currently very DOM oriented like Angular and Knockout.</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47</a:t>
            </a:fld>
            <a:endParaRPr lang="en-US"/>
          </a:p>
        </p:txBody>
      </p:sp>
    </p:spTree>
    <p:extLst>
      <p:ext uri="{BB962C8B-B14F-4D97-AF65-F5344CB8AC3E}">
        <p14:creationId xmlns:p14="http://schemas.microsoft.com/office/powerpoint/2010/main" val="2549243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Okay, crowd participation. Does that sound</a:t>
            </a:r>
            <a:r>
              <a:rPr lang="en-US" baseline="0" dirty="0" smtClean="0"/>
              <a:t> awesome?</a:t>
            </a:r>
            <a:endParaRPr lang="en-US" dirty="0" smtClean="0"/>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4</a:t>
            </a:fld>
            <a:endParaRPr lang="en-US"/>
          </a:p>
        </p:txBody>
      </p:sp>
    </p:spTree>
    <p:extLst>
      <p:ext uri="{BB962C8B-B14F-4D97-AF65-F5344CB8AC3E}">
        <p14:creationId xmlns:p14="http://schemas.microsoft.com/office/powerpoint/2010/main" val="27492998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variety of</a:t>
            </a:r>
            <a:r>
              <a:rPr lang="en-US" baseline="0" dirty="0" smtClean="0"/>
              <a:t> patterns and tools for managing and bundling dependencies in JavaScript. </a:t>
            </a:r>
            <a:r>
              <a:rPr lang="en-US" baseline="0" dirty="0" err="1" smtClean="0"/>
              <a:t>RequireJS</a:t>
            </a:r>
            <a:r>
              <a:rPr lang="en-US" baseline="0" dirty="0" smtClean="0"/>
              <a:t> is a popular choice, but </a:t>
            </a:r>
            <a:r>
              <a:rPr lang="en-US" baseline="0" dirty="0" err="1" smtClean="0"/>
              <a:t>Browserify</a:t>
            </a:r>
            <a:r>
              <a:rPr lang="en-US" baseline="0" dirty="0" smtClean="0"/>
              <a:t> has become increasingly popular because it bundles up Node modules so that you can use them in the browser. And that’s really handy because </a:t>
            </a:r>
            <a:r>
              <a:rPr lang="en-US" baseline="0" dirty="0" err="1" smtClean="0"/>
              <a:t>npm</a:t>
            </a:r>
            <a:r>
              <a:rPr lang="en-US" baseline="0" dirty="0" smtClean="0"/>
              <a:t> has 1000’s of useful JavaScript libraries. So it’s great by simply using </a:t>
            </a:r>
            <a:r>
              <a:rPr lang="en-US" baseline="0" dirty="0" err="1" smtClean="0"/>
              <a:t>Browserify</a:t>
            </a:r>
            <a:r>
              <a:rPr lang="en-US" baseline="0" dirty="0" smtClean="0"/>
              <a:t> all of </a:t>
            </a:r>
            <a:r>
              <a:rPr lang="en-US" baseline="0" dirty="0" err="1" smtClean="0"/>
              <a:t>npm’s</a:t>
            </a:r>
            <a:r>
              <a:rPr lang="en-US" baseline="0" dirty="0" smtClean="0"/>
              <a:t> packages can now be easily used in the browser. By default, </a:t>
            </a:r>
            <a:r>
              <a:rPr lang="en-US" baseline="0" dirty="0" err="1" smtClean="0"/>
              <a:t>Browserify</a:t>
            </a:r>
            <a:r>
              <a:rPr lang="en-US" baseline="0" dirty="0" smtClean="0"/>
              <a:t> bundles all your dependencies into a single file. </a:t>
            </a:r>
          </a:p>
          <a:p>
            <a:endParaRPr lang="en-US" baseline="0" dirty="0" smtClean="0"/>
          </a:p>
          <a:p>
            <a:r>
              <a:rPr lang="en-US" baseline="0" dirty="0" smtClean="0"/>
              <a:t>Note, </a:t>
            </a:r>
            <a:r>
              <a:rPr lang="en-US" baseline="0" dirty="0" err="1" smtClean="0"/>
              <a:t>Webpack</a:t>
            </a:r>
            <a:r>
              <a:rPr lang="en-US" baseline="0" dirty="0" smtClean="0"/>
              <a:t> is a popular alternative. For info on choosing between the two: https://github.com/kriasoft/react-starter-kit/issues/3 </a:t>
            </a:r>
          </a:p>
          <a:p>
            <a:endParaRPr lang="en-US" baseline="0" dirty="0" smtClean="0"/>
          </a:p>
          <a:p>
            <a:r>
              <a:rPr lang="en-US" baseline="0" dirty="0" smtClean="0"/>
              <a:t>Steps to setup demo: (likely move this to a separate slide)</a:t>
            </a:r>
          </a:p>
          <a:p>
            <a:pPr marL="228600" indent="-228600">
              <a:buAutoNum type="arabicPeriod"/>
            </a:pPr>
            <a:r>
              <a:rPr lang="en-US" baseline="0" dirty="0" err="1" smtClean="0"/>
              <a:t>npm</a:t>
            </a:r>
            <a:r>
              <a:rPr lang="en-US" baseline="0" dirty="0" smtClean="0"/>
              <a:t> install –g </a:t>
            </a:r>
            <a:r>
              <a:rPr lang="en-US" baseline="0" dirty="0" err="1" smtClean="0"/>
              <a:t>browserify</a:t>
            </a:r>
            <a:endParaRPr lang="en-US" baseline="0" dirty="0" smtClean="0"/>
          </a:p>
          <a:p>
            <a:pPr marL="228600" indent="-228600">
              <a:buAutoNum type="arabicPeriod"/>
            </a:pPr>
            <a:r>
              <a:rPr lang="en-US" baseline="0" dirty="0" smtClean="0"/>
              <a:t>Create directory to house the test project</a:t>
            </a:r>
          </a:p>
          <a:p>
            <a:pPr marL="228600" indent="-228600">
              <a:buAutoNum type="arabicPeriod"/>
            </a:pPr>
            <a:r>
              <a:rPr lang="en-US" baseline="0" dirty="0" smtClean="0"/>
              <a:t>Install a 3</a:t>
            </a:r>
            <a:r>
              <a:rPr lang="en-US" baseline="30000" dirty="0" smtClean="0"/>
              <a:t>rd</a:t>
            </a:r>
            <a:r>
              <a:rPr lang="en-US" baseline="0" dirty="0" smtClean="0"/>
              <a:t> party dependency like </a:t>
            </a:r>
            <a:r>
              <a:rPr lang="en-US" baseline="0" dirty="0" err="1" smtClean="0"/>
              <a:t>lodash</a:t>
            </a:r>
            <a:r>
              <a:rPr lang="en-US" baseline="0" dirty="0" smtClean="0"/>
              <a:t>: </a:t>
            </a:r>
            <a:r>
              <a:rPr lang="en-US" baseline="0" dirty="0" err="1" smtClean="0"/>
              <a:t>npm</a:t>
            </a:r>
            <a:r>
              <a:rPr lang="en-US" baseline="0" dirty="0" smtClean="0"/>
              <a:t> install –save-dev </a:t>
            </a:r>
            <a:r>
              <a:rPr lang="en-US" baseline="0" dirty="0" err="1" smtClean="0"/>
              <a:t>lodash</a:t>
            </a:r>
            <a:endParaRPr lang="en-US" baseline="0" dirty="0" smtClean="0"/>
          </a:p>
          <a:p>
            <a:pPr marL="228600" indent="-228600">
              <a:buAutoNum type="arabicPeriod"/>
            </a:pPr>
            <a:r>
              <a:rPr lang="en-US" baseline="0" dirty="0" smtClean="0"/>
              <a:t>Create a </a:t>
            </a:r>
            <a:r>
              <a:rPr lang="en-US" baseline="0" dirty="0" err="1" smtClean="0"/>
              <a:t>js</a:t>
            </a:r>
            <a:r>
              <a:rPr lang="en-US" baseline="0" dirty="0" smtClean="0"/>
              <a:t> file that requires </a:t>
            </a:r>
            <a:r>
              <a:rPr lang="en-US" baseline="0" dirty="0" err="1" smtClean="0"/>
              <a:t>lodash</a:t>
            </a:r>
            <a:r>
              <a:rPr lang="en-US" baseline="0" dirty="0" smtClean="0"/>
              <a:t>, then reference that file in index.html</a:t>
            </a:r>
          </a:p>
          <a:p>
            <a:pPr marL="228600" indent="-228600">
              <a:buAutoNum type="arabicPeriod"/>
            </a:pPr>
            <a:r>
              <a:rPr lang="en-US" baseline="0" dirty="0" smtClean="0"/>
              <a:t>Run </a:t>
            </a:r>
            <a:r>
              <a:rPr lang="en-US" baseline="0" dirty="0" err="1" smtClean="0"/>
              <a:t>browserify</a:t>
            </a:r>
            <a:r>
              <a:rPr lang="en-US" baseline="0" dirty="0" smtClean="0"/>
              <a:t> scripts/main.js &gt; bundle.js. </a:t>
            </a:r>
            <a:r>
              <a:rPr lang="en-US" baseline="0" dirty="0" err="1" smtClean="0"/>
              <a:t>Browserify</a:t>
            </a:r>
            <a:r>
              <a:rPr lang="en-US" baseline="0" dirty="0" smtClean="0"/>
              <a:t> will bundle the node modules and your code into a single </a:t>
            </a:r>
            <a:r>
              <a:rPr lang="en-US" baseline="0" dirty="0" err="1" smtClean="0"/>
              <a:t>js</a:t>
            </a:r>
            <a:r>
              <a:rPr lang="en-US" baseline="0" dirty="0" smtClean="0"/>
              <a:t> file that the browser can consume.</a:t>
            </a:r>
          </a:p>
          <a:p>
            <a:pPr marL="228600" indent="-228600">
              <a:buAutoNum type="arabicPeriod"/>
            </a:pPr>
            <a:r>
              <a:rPr lang="en-US" baseline="0" dirty="0" smtClean="0"/>
              <a:t>Note how I can use –d to generate with </a:t>
            </a:r>
            <a:r>
              <a:rPr lang="en-US" baseline="0" dirty="0" err="1" smtClean="0"/>
              <a:t>sourcemaps</a:t>
            </a:r>
            <a:r>
              <a:rPr lang="en-US" baseline="0" dirty="0" smtClean="0"/>
              <a:t> to support debugging. Then can set breakpoints in the files. But also note how 333k of JS became 950k, so only want to do in dev.</a:t>
            </a:r>
          </a:p>
          <a:p>
            <a:pPr marL="228600" indent="-228600">
              <a:buAutoNum type="arabicPeriod"/>
            </a:pPr>
            <a:r>
              <a:rPr lang="en-US" baseline="0" dirty="0" smtClean="0"/>
              <a:t>But what if we want </a:t>
            </a:r>
            <a:r>
              <a:rPr lang="en-US" baseline="0" dirty="0" err="1" smtClean="0"/>
              <a:t>browserify</a:t>
            </a:r>
            <a:r>
              <a:rPr lang="en-US" baseline="0" dirty="0" smtClean="0"/>
              <a:t> to re-run anytime we save a file? Then use </a:t>
            </a:r>
            <a:r>
              <a:rPr lang="en-US" baseline="0" dirty="0" err="1" smtClean="0"/>
              <a:t>watchify</a:t>
            </a:r>
            <a:r>
              <a:rPr lang="en-US" baseline="0" dirty="0" smtClean="0"/>
              <a:t> instead. It takes the same </a:t>
            </a:r>
            <a:r>
              <a:rPr lang="en-US" baseline="0" dirty="0" err="1" smtClean="0"/>
              <a:t>params</a:t>
            </a:r>
            <a:r>
              <a:rPr lang="en-US" baseline="0" dirty="0" smtClean="0"/>
              <a:t> as </a:t>
            </a:r>
            <a:r>
              <a:rPr lang="en-US" baseline="0" dirty="0" err="1" smtClean="0"/>
              <a:t>browserify</a:t>
            </a:r>
            <a:r>
              <a:rPr lang="en-US" baseline="0" dirty="0" smtClean="0"/>
              <a:t>, but watches your files too. So:</a:t>
            </a:r>
          </a:p>
          <a:p>
            <a:pPr marL="228600" indent="-228600">
              <a:buAutoNum type="arabicPeriod"/>
            </a:pPr>
            <a:r>
              <a:rPr lang="en-US" baseline="0" dirty="0" err="1" smtClean="0"/>
              <a:t>Npm</a:t>
            </a:r>
            <a:r>
              <a:rPr lang="en-US" baseline="0" dirty="0" smtClean="0"/>
              <a:t> install –save-dev </a:t>
            </a:r>
            <a:r>
              <a:rPr lang="en-US" baseline="0" dirty="0" err="1" smtClean="0"/>
              <a:t>watchify</a:t>
            </a:r>
            <a:endParaRPr lang="en-US" baseline="0" dirty="0" smtClean="0"/>
          </a:p>
          <a:p>
            <a:pPr marL="228600" indent="-228600">
              <a:buAutoNum type="arabicPeriod"/>
            </a:pPr>
            <a:r>
              <a:rPr lang="en-US" baseline="0" dirty="0" smtClean="0"/>
              <a:t>But what if I want to run it as part of on ongoing build process via Gulp or Grunt? Well, let’s set that up using Gulp.</a:t>
            </a:r>
          </a:p>
          <a:p>
            <a:pPr marL="228600" indent="-228600">
              <a:buAutoNum type="arabicPeriod"/>
            </a:pPr>
            <a:r>
              <a:rPr lang="en-US" baseline="0" dirty="0" smtClean="0"/>
              <a:t>First, install Gulp: </a:t>
            </a:r>
            <a:r>
              <a:rPr lang="en-US" baseline="0" dirty="0" err="1" smtClean="0"/>
              <a:t>npm</a:t>
            </a:r>
            <a:r>
              <a:rPr lang="en-US" baseline="0" dirty="0" smtClean="0"/>
              <a:t> install –g gulp</a:t>
            </a:r>
          </a:p>
          <a:p>
            <a:pPr marL="228600" indent="-228600">
              <a:buAutoNum type="arabicPeriod"/>
            </a:pPr>
            <a:endParaRPr lang="en-US" baseline="0" dirty="0" smtClean="0"/>
          </a:p>
          <a:p>
            <a:pPr marL="228600" indent="-228600">
              <a:buAutoNum type="arabicPeriod"/>
            </a:pPr>
            <a:endParaRPr lang="en-US" baseline="0" dirty="0" smtClean="0"/>
          </a:p>
          <a:p>
            <a:pPr marL="228600" indent="-228600">
              <a:buAutoNum type="arabicPeriod"/>
            </a:pPr>
            <a:endParaRPr lang="en-US" baseline="0" dirty="0" smtClean="0"/>
          </a:p>
          <a:p>
            <a:r>
              <a:rPr lang="en-US" baseline="0" dirty="0" smtClean="0"/>
              <a:t>So how does </a:t>
            </a:r>
            <a:r>
              <a:rPr lang="en-US" baseline="0" dirty="0" err="1" smtClean="0"/>
              <a:t>Browserify</a:t>
            </a:r>
            <a:r>
              <a:rPr lang="en-US" baseline="0" dirty="0" smtClean="0"/>
              <a:t> work? It simply looks through each of the files that match the glob that you specify. </a:t>
            </a:r>
            <a:r>
              <a:rPr lang="en-US" sz="1200" b="0" i="0" kern="1200" dirty="0" smtClean="0">
                <a:solidFill>
                  <a:schemeClr val="tx1"/>
                </a:solidFill>
                <a:effectLst/>
                <a:latin typeface="+mn-lt"/>
                <a:ea typeface="+mn-ea"/>
                <a:cs typeface="+mn-cs"/>
              </a:rPr>
              <a:t>For every </a:t>
            </a:r>
            <a:r>
              <a:rPr lang="en-US" dirty="0" smtClean="0"/>
              <a:t>require()</a:t>
            </a:r>
            <a:r>
              <a:rPr lang="en-US" sz="1200" b="0" i="0" kern="1200" dirty="0" smtClean="0">
                <a:solidFill>
                  <a:schemeClr val="tx1"/>
                </a:solidFill>
                <a:effectLst/>
                <a:latin typeface="+mn-lt"/>
                <a:ea typeface="+mn-ea"/>
                <a:cs typeface="+mn-cs"/>
              </a:rPr>
              <a:t> call with a string in it, </a:t>
            </a:r>
            <a:r>
              <a:rPr lang="en-US" sz="1200" b="0" i="0" kern="1200" dirty="0" err="1" smtClean="0">
                <a:solidFill>
                  <a:schemeClr val="tx1"/>
                </a:solidFill>
                <a:effectLst/>
                <a:latin typeface="+mn-lt"/>
                <a:ea typeface="+mn-ea"/>
                <a:cs typeface="+mn-cs"/>
              </a:rPr>
              <a:t>browserify</a:t>
            </a:r>
            <a:r>
              <a:rPr lang="en-US" sz="1200" b="0" i="0" kern="1200" dirty="0" smtClean="0">
                <a:solidFill>
                  <a:schemeClr val="tx1"/>
                </a:solidFill>
                <a:effectLst/>
                <a:latin typeface="+mn-lt"/>
                <a:ea typeface="+mn-ea"/>
                <a:cs typeface="+mn-cs"/>
              </a:rPr>
              <a:t> resolves those module strings to file paths and then searches those file paths for </a:t>
            </a:r>
            <a:r>
              <a:rPr lang="en-US" dirty="0" smtClean="0"/>
              <a:t>require()</a:t>
            </a:r>
            <a:r>
              <a:rPr lang="en-US" sz="1200" b="0" i="0" kern="1200" dirty="0" smtClean="0">
                <a:solidFill>
                  <a:schemeClr val="tx1"/>
                </a:solidFill>
                <a:effectLst/>
                <a:latin typeface="+mn-lt"/>
                <a:ea typeface="+mn-ea"/>
                <a:cs typeface="+mn-cs"/>
              </a:rPr>
              <a:t> calls recursively until the entire dependency graph is visited. Each file is concatenated into a single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file with a minimal require() definition that maps the statically-resolved names to internal IDs.</a:t>
            </a:r>
          </a:p>
          <a:p>
            <a:r>
              <a:rPr lang="en-US" sz="1200" b="0" i="0" kern="1200" dirty="0" smtClean="0">
                <a:solidFill>
                  <a:schemeClr val="tx1"/>
                </a:solidFill>
                <a:effectLst/>
                <a:latin typeface="+mn-lt"/>
                <a:ea typeface="+mn-ea"/>
                <a:cs typeface="+mn-cs"/>
              </a:rPr>
              <a:t>This means that the bundle you generate is completely self-contained and has everything your application needs to work.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Now</a:t>
            </a:r>
            <a:r>
              <a:rPr lang="en-US" sz="1200" b="0" i="0" kern="1200" baseline="0" dirty="0" smtClean="0">
                <a:solidFill>
                  <a:schemeClr val="tx1"/>
                </a:solidFill>
                <a:effectLst/>
                <a:latin typeface="+mn-lt"/>
                <a:ea typeface="+mn-ea"/>
                <a:cs typeface="+mn-cs"/>
              </a:rPr>
              <a:t> note, Browserify isn’t the only module loader option out there. There’s also currently RequireJS, </a:t>
            </a:r>
            <a:r>
              <a:rPr lang="en-US" sz="1200" b="0" i="0" kern="1200" baseline="0" dirty="0" err="1" smtClean="0">
                <a:solidFill>
                  <a:schemeClr val="tx1"/>
                </a:solidFill>
                <a:effectLst/>
                <a:latin typeface="+mn-lt"/>
                <a:ea typeface="+mn-ea"/>
                <a:cs typeface="+mn-cs"/>
              </a:rPr>
              <a:t>WebPack</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SystemJS</a:t>
            </a:r>
            <a:r>
              <a:rPr lang="en-US" sz="1200" b="0" i="0" kern="1200" baseline="0" dirty="0" smtClean="0">
                <a:solidFill>
                  <a:schemeClr val="tx1"/>
                </a:solidFill>
                <a:effectLst/>
                <a:latin typeface="+mn-lt"/>
                <a:ea typeface="+mn-ea"/>
                <a:cs typeface="+mn-cs"/>
              </a:rPr>
              <a:t>, and JSPM. But the reason I’m choosing Browserify is because it has a very focused mission: Make </a:t>
            </a:r>
            <a:r>
              <a:rPr lang="en-US" sz="1200" b="0" i="0" kern="1200" baseline="0" dirty="0" err="1" smtClean="0">
                <a:solidFill>
                  <a:schemeClr val="tx1"/>
                </a:solidFill>
                <a:effectLst/>
                <a:latin typeface="+mn-lt"/>
                <a:ea typeface="+mn-ea"/>
                <a:cs typeface="+mn-cs"/>
              </a:rPr>
              <a:t>npm</a:t>
            </a:r>
            <a:r>
              <a:rPr lang="en-US" sz="1200" b="0" i="0" kern="1200" baseline="0" dirty="0" smtClean="0">
                <a:solidFill>
                  <a:schemeClr val="tx1"/>
                </a:solidFill>
                <a:effectLst/>
                <a:latin typeface="+mn-lt"/>
                <a:ea typeface="+mn-ea"/>
                <a:cs typeface="+mn-cs"/>
              </a:rPr>
              <a:t> modules work in the browser. This is exactly what we need for an isomorphic app, because we need to assure that the module loader and packages we choose run on both the client and the server. If we were doing only traditional client-side rendering, then RequireJS is a popular choice.</a:t>
            </a:r>
            <a:endParaRPr lang="en-US" sz="1200" b="0" i="0" kern="1200" dirty="0" smtClean="0">
              <a:solidFill>
                <a:schemeClr val="tx1"/>
              </a:solidFill>
              <a:effectLst/>
              <a:latin typeface="+mn-lt"/>
              <a:ea typeface="+mn-ea"/>
              <a:cs typeface="+mn-cs"/>
            </a:endParaRPr>
          </a:p>
          <a:p>
            <a:pPr marL="0" indent="0">
              <a:buNone/>
            </a:pPr>
            <a:endParaRPr lang="en-US" baseline="0"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48</a:t>
            </a:fld>
            <a:endParaRPr lang="en-US"/>
          </a:p>
        </p:txBody>
      </p:sp>
    </p:spTree>
    <p:extLst>
      <p:ext uri="{BB962C8B-B14F-4D97-AF65-F5344CB8AC3E}">
        <p14:creationId xmlns:p14="http://schemas.microsoft.com/office/powerpoint/2010/main" val="25784082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tie all this together, we’ll use Gulp. Gulp is a popular JavaScript based task runner. </a:t>
            </a:r>
            <a:r>
              <a:rPr lang="en-US" baseline="0" dirty="0" smtClean="0"/>
              <a:t>Grunt is a popular competitor that would work just fine for our purposes as well, though Gulp has recently gained a great deal of popularity because it’s easy to configure and very fast.</a:t>
            </a:r>
          </a:p>
          <a:p>
            <a:endParaRPr lang="en-US" baseline="0" dirty="0" smtClean="0"/>
          </a:p>
          <a:p>
            <a:r>
              <a:rPr lang="en-US" dirty="0" smtClean="0"/>
              <a:t>Gulp has</a:t>
            </a:r>
            <a:r>
              <a:rPr lang="en-US" baseline="0" dirty="0" smtClean="0"/>
              <a:t> a rich plugin ecosystem that allows us to easily automate all sorts of important tasks like </a:t>
            </a:r>
            <a:r>
              <a:rPr lang="en-US" baseline="0" dirty="0" err="1" smtClean="0"/>
              <a:t>minification</a:t>
            </a:r>
            <a:r>
              <a:rPr lang="en-US" baseline="0" dirty="0" smtClean="0"/>
              <a:t>, </a:t>
            </a:r>
            <a:r>
              <a:rPr lang="en-US" baseline="0" dirty="0" err="1" smtClean="0"/>
              <a:t>linting</a:t>
            </a:r>
            <a:r>
              <a:rPr lang="en-US" baseline="0" dirty="0" smtClean="0"/>
              <a:t>, bundling, moving files, running tests, and watching files so your browser automatically reloads when you save file changes.</a:t>
            </a:r>
          </a:p>
          <a:p>
            <a:endParaRPr lang="en-US" baseline="0" dirty="0" smtClean="0"/>
          </a:p>
          <a:p>
            <a:r>
              <a:rPr lang="en-US" baseline="0" dirty="0" smtClean="0"/>
              <a:t>Gulp is fast because it’s stream based. Gulp allows you to glue a number of tasks together by taking the output from one plugin and uses that output as input for the next plugin. Keeping all the work in memory rather than writing to disk is what makes Gulp so much faster than its current primary competitor, Grunt.</a:t>
            </a:r>
          </a:p>
          <a:p>
            <a:endParaRPr lang="en-US" baseline="0" dirty="0" smtClean="0"/>
          </a:p>
          <a:p>
            <a:r>
              <a:rPr lang="en-US" baseline="0" dirty="0" smtClean="0"/>
              <a:t>Gulp can perform 100’s of different tasks. Our primary use when building our example app is to watch files and run the </a:t>
            </a:r>
            <a:r>
              <a:rPr lang="en-US" baseline="0" dirty="0" err="1" smtClean="0"/>
              <a:t>Watchify</a:t>
            </a:r>
            <a:r>
              <a:rPr lang="en-US" baseline="0" dirty="0" smtClean="0"/>
              <a:t> plugin. This plugin will automatically bundle our code using Browserify as changes are made to the solution.</a:t>
            </a:r>
          </a:p>
          <a:p>
            <a:endParaRPr lang="en-US" baseline="0" dirty="0" smtClean="0"/>
          </a:p>
          <a:p>
            <a:r>
              <a:rPr lang="en-US" baseline="0" dirty="0" smtClean="0"/>
              <a:t>Again, to clarify, you don’t have to use Gulp, </a:t>
            </a:r>
            <a:r>
              <a:rPr lang="en-US" baseline="0" dirty="0" err="1" smtClean="0"/>
              <a:t>Browerserify</a:t>
            </a:r>
            <a:r>
              <a:rPr lang="en-US" baseline="0" dirty="0" smtClean="0"/>
              <a:t>, or Node to build applications with React and Flux. But as you’ll see, these tools help streamline the process.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49</a:t>
            </a:fld>
            <a:endParaRPr lang="en-US"/>
          </a:p>
        </p:txBody>
      </p:sp>
    </p:spTree>
    <p:extLst>
      <p:ext uri="{BB962C8B-B14F-4D97-AF65-F5344CB8AC3E}">
        <p14:creationId xmlns:p14="http://schemas.microsoft.com/office/powerpoint/2010/main" val="421213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days there is a huge list of different ways to create web Components. </a:t>
            </a:r>
          </a:p>
          <a:p>
            <a:r>
              <a:rPr lang="en-US" baseline="0" dirty="0" smtClean="0"/>
              <a:t>You can buy off the shelf components from </a:t>
            </a:r>
            <a:r>
              <a:rPr lang="en-US" baseline="0" dirty="0" err="1" smtClean="0"/>
              <a:t>Telerik</a:t>
            </a:r>
            <a:r>
              <a:rPr lang="en-US" baseline="0" dirty="0" smtClean="0"/>
              <a:t> like </a:t>
            </a:r>
            <a:r>
              <a:rPr lang="en-US" baseline="0" dirty="0" err="1" smtClean="0"/>
              <a:t>KendoUI</a:t>
            </a:r>
            <a:r>
              <a:rPr lang="en-US" baseline="0" dirty="0" smtClean="0"/>
              <a:t>.</a:t>
            </a:r>
          </a:p>
          <a:p>
            <a:r>
              <a:rPr lang="en-US" baseline="0" dirty="0" smtClean="0"/>
              <a:t>You can use open source components like </a:t>
            </a:r>
            <a:r>
              <a:rPr lang="en-US" baseline="0" dirty="0" err="1" smtClean="0"/>
              <a:t>jQueryUI</a:t>
            </a:r>
            <a:r>
              <a:rPr lang="en-US" baseline="0" dirty="0" smtClean="0"/>
              <a:t>.</a:t>
            </a:r>
          </a:p>
          <a:p>
            <a:r>
              <a:rPr lang="en-US" baseline="0" dirty="0" smtClean="0"/>
              <a:t>Knockout offers components. </a:t>
            </a:r>
          </a:p>
          <a:p>
            <a:r>
              <a:rPr lang="en-US" baseline="0" dirty="0" smtClean="0"/>
              <a:t>Ember offers components.</a:t>
            </a:r>
          </a:p>
          <a:p>
            <a:r>
              <a:rPr lang="en-US" baseline="0" dirty="0" smtClean="0"/>
              <a:t>Angular offers components that it calls directives.</a:t>
            </a:r>
          </a:p>
          <a:p>
            <a:r>
              <a:rPr lang="en-US" baseline="0" dirty="0" smtClean="0"/>
              <a:t>And there are even native web components that follow a new standard. If you’re interested in learning standards-based web components, you can check out my course on HTML5 Web Component Fundamentals here on Pluralsight.</a:t>
            </a:r>
          </a:p>
          <a:p>
            <a:endParaRPr lang="en-US" baseline="0" dirty="0" smtClean="0"/>
          </a:p>
          <a:p>
            <a:r>
              <a:rPr lang="en-US" baseline="0" dirty="0" smtClean="0"/>
              <a:t>Now, given some of these are pure component libraries, while others listed here are full fledged application frameworks. Yet each does offer a unique way of handling components.</a:t>
            </a:r>
            <a:endParaRPr lang="en-US" dirty="0" smtClean="0"/>
          </a:p>
          <a:p>
            <a:pPr marL="0" indent="0">
              <a:buNone/>
            </a:pPr>
            <a:endParaRPr lang="en-US" baseline="0" dirty="0" smtClean="0"/>
          </a:p>
          <a:p>
            <a:pPr marL="0" indent="0">
              <a:buNone/>
            </a:pPr>
            <a:r>
              <a:rPr lang="en-US" baseline="0" dirty="0" smtClean="0"/>
              <a:t>The bottom line is we have a vast list of options for creating component-based UIs for the web today. And React is yet another option. So what makes React special? Why should you choose it over all these other options? Well given today’s landscape, there are some great reasons. Let’s consider what unique qualities React has to offer:</a:t>
            </a:r>
          </a:p>
        </p:txBody>
      </p:sp>
      <p:sp>
        <p:nvSpPr>
          <p:cNvPr id="4" name="Slide Number Placeholder 3"/>
          <p:cNvSpPr>
            <a:spLocks noGrp="1"/>
          </p:cNvSpPr>
          <p:nvPr>
            <p:ph type="sldNum" sz="quarter" idx="10"/>
          </p:nvPr>
        </p:nvSpPr>
        <p:spPr/>
        <p:txBody>
          <a:bodyPr/>
          <a:lstStyle/>
          <a:p>
            <a:fld id="{A712189F-35E1-4DA3-9F12-2244F84E5C30}" type="slidenum">
              <a:rPr lang="en-US" smtClean="0"/>
              <a:t>50</a:t>
            </a:fld>
            <a:endParaRPr lang="en-US"/>
          </a:p>
        </p:txBody>
      </p:sp>
    </p:spTree>
    <p:extLst>
      <p:ext uri="{BB962C8B-B14F-4D97-AF65-F5344CB8AC3E}">
        <p14:creationId xmlns:p14="http://schemas.microsoft.com/office/powerpoint/2010/main" val="6390200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Gif</a:t>
            </a:r>
            <a:r>
              <a:rPr lang="en-US" baseline="0" dirty="0" smtClean="0"/>
              <a:t> of people with torches.</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51</a:t>
            </a:fld>
            <a:endParaRPr lang="en-US"/>
          </a:p>
        </p:txBody>
      </p:sp>
    </p:spTree>
    <p:extLst>
      <p:ext uri="{BB962C8B-B14F-4D97-AF65-F5344CB8AC3E}">
        <p14:creationId xmlns:p14="http://schemas.microsoft.com/office/powerpoint/2010/main" val="37971733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https://</a:t>
            </a:r>
            <a:r>
              <a:rPr lang="en-US" dirty="0" err="1" smtClean="0"/>
              <a:t>twitter.com</a:t>
            </a:r>
            <a:r>
              <a:rPr lang="en-US" dirty="0" smtClean="0"/>
              <a:t>/cowboy/status/339858717451362304</a:t>
            </a:r>
          </a:p>
          <a:p>
            <a:endParaRPr lang="en-US" dirty="0" smtClean="0"/>
          </a:p>
          <a:p>
            <a:r>
              <a:rPr lang="en-US" dirty="0" smtClean="0"/>
              <a:t>React takes</a:t>
            </a:r>
            <a:r>
              <a:rPr lang="en-US" baseline="0" dirty="0" smtClean="0"/>
              <a:t> all sorts of existing best practices, and deliberately ignores them. So if you’ve never seen React and Flux, I’m going to have to ask you to keep an open mind. To try to limit your initial urge to vomit in your mouth or rage quit and run out the door. </a:t>
            </a:r>
          </a:p>
          <a:p>
            <a:endParaRPr lang="en-US" baseline="0" dirty="0" smtClean="0"/>
          </a:p>
          <a:p>
            <a:r>
              <a:rPr lang="en-US" baseline="0" dirty="0" smtClean="0"/>
              <a:t>Because trust me, all best practices should be questioned from time to time. Our industry moves so fast it would be silly for us to blindly continue to blindly follow the same paths. If you’re willing to listen with an open mind today, I hope I can sell you on rethinking the way you’re doing front end development.</a:t>
            </a:r>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52</a:t>
            </a:fld>
            <a:endParaRPr lang="en-US"/>
          </a:p>
        </p:txBody>
      </p:sp>
    </p:spTree>
    <p:extLst>
      <p:ext uri="{BB962C8B-B14F-4D97-AF65-F5344CB8AC3E}">
        <p14:creationId xmlns:p14="http://schemas.microsoft.com/office/powerpoint/2010/main" val="13860999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React is not a framework</a:t>
            </a:r>
            <a:r>
              <a:rPr lang="en-US" baseline="0" dirty="0" smtClean="0"/>
              <a:t> meme here</a:t>
            </a:r>
          </a:p>
          <a:p>
            <a:endParaRPr lang="en-US" baseline="0" dirty="0" smtClean="0"/>
          </a:p>
          <a:p>
            <a:r>
              <a:rPr lang="en-US" baseline="0" dirty="0" smtClean="0"/>
              <a:t>Angular is so tired of the comparisons that they’re starting meme’s like this. </a:t>
            </a:r>
          </a:p>
          <a:p>
            <a:endParaRPr lang="en-US" baseline="0" dirty="0" smtClean="0"/>
          </a:p>
          <a:p>
            <a:r>
              <a:rPr lang="en-US" dirty="0" smtClean="0"/>
              <a:t>https://</a:t>
            </a:r>
            <a:r>
              <a:rPr lang="en-US" dirty="0" err="1" smtClean="0"/>
              <a:t>twitter.com</a:t>
            </a:r>
            <a:r>
              <a:rPr lang="en-US" dirty="0" smtClean="0"/>
              <a:t>/</a:t>
            </a:r>
            <a:r>
              <a:rPr lang="en-US" dirty="0" err="1" smtClean="0"/>
              <a:t>jaffathecake</a:t>
            </a:r>
            <a:r>
              <a:rPr lang="en-US" dirty="0" smtClean="0"/>
              <a:t>/status/606064895805792256</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53</a:t>
            </a:fld>
            <a:endParaRPr lang="en-US"/>
          </a:p>
        </p:txBody>
      </p:sp>
    </p:spTree>
    <p:extLst>
      <p:ext uri="{BB962C8B-B14F-4D97-AF65-F5344CB8AC3E}">
        <p14:creationId xmlns:p14="http://schemas.microsoft.com/office/powerpoint/2010/main" val="12352385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welcome to church. Yes, talking</a:t>
            </a:r>
            <a:r>
              <a:rPr lang="en-US" baseline="0" dirty="0" smtClean="0"/>
              <a:t> religion makes some people uncomfortable. But I want to be clear.</a:t>
            </a:r>
            <a:r>
              <a:rPr lang="en-US" dirty="0" smtClean="0"/>
              <a:t> In the next hour I’m going to be unapologetic</a:t>
            </a:r>
            <a:r>
              <a:rPr lang="en-US" baseline="0" dirty="0" smtClean="0"/>
              <a:t> about my enthusiasm for React, Flux, and related technologies. This isn’t some balanced pros and cons list. This is a sales pitch from someone who is in love. My goal is simple. I want to convert you. And to do that, I’m going to show you a lot of cool things. But let me be clear, this session is for </a:t>
            </a:r>
            <a:r>
              <a:rPr lang="en-US" i="1" baseline="0" dirty="0" smtClean="0"/>
              <a:t>you</a:t>
            </a:r>
            <a:r>
              <a:rPr lang="en-US" baseline="0" dirty="0" smtClean="0"/>
              <a:t>. So if you see holes in my points, challenge me. I believe React with Flux is the most attractive way to build responsive web applications today. And as you’ll see soon, I’m not alone.</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57</a:t>
            </a:fld>
            <a:endParaRPr lang="en-US"/>
          </a:p>
        </p:txBody>
      </p:sp>
    </p:spTree>
    <p:extLst>
      <p:ext uri="{BB962C8B-B14F-4D97-AF65-F5344CB8AC3E}">
        <p14:creationId xmlns:p14="http://schemas.microsoft.com/office/powerpoint/2010/main" val="1289649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talk I want to explore 5 innovations in React and Flux. And to clarify, I’m not claiming that React and</a:t>
            </a:r>
            <a:r>
              <a:rPr lang="en-US" baseline="0" dirty="0" smtClean="0"/>
              <a:t> Flux are the first libraries to utilize all these patterns and technologies, but React and Flux are the first libraries to rich critical mass and help bring these approaches to the forefront.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58</a:t>
            </a:fld>
            <a:endParaRPr lang="en-US"/>
          </a:p>
        </p:txBody>
      </p:sp>
    </p:spTree>
    <p:extLst>
      <p:ext uri="{BB962C8B-B14F-4D97-AF65-F5344CB8AC3E}">
        <p14:creationId xmlns:p14="http://schemas.microsoft.com/office/powerpoint/2010/main" val="12969272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59</a:t>
            </a:fld>
            <a:endParaRPr lang="en-US"/>
          </a:p>
        </p:txBody>
      </p:sp>
    </p:spTree>
    <p:extLst>
      <p:ext uri="{BB962C8B-B14F-4D97-AF65-F5344CB8AC3E}">
        <p14:creationId xmlns:p14="http://schemas.microsoft.com/office/powerpoint/2010/main" val="36454867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years we’ve talked about separation of concerns as a common best practice. But is</a:t>
            </a:r>
            <a:r>
              <a:rPr lang="en-US" baseline="0" dirty="0" smtClean="0"/>
              <a:t> separation of concerns always a good thing? What if they’re completely intertwined and there’s no strongly typed explicit interface to keep them in sync?</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60</a:t>
            </a:fld>
            <a:endParaRPr lang="en-US"/>
          </a:p>
        </p:txBody>
      </p:sp>
    </p:spTree>
    <p:extLst>
      <p:ext uri="{BB962C8B-B14F-4D97-AF65-F5344CB8AC3E}">
        <p14:creationId xmlns:p14="http://schemas.microsoft.com/office/powerpoint/2010/main" val="2448592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Wouldn’t it be great if you could simply add this one line to your JavaScript</a:t>
            </a:r>
            <a:r>
              <a:rPr lang="en-US" baseline="0" dirty="0" smtClean="0"/>
              <a:t> and make your components render on both the client and </a:t>
            </a:r>
            <a:r>
              <a:rPr lang="en-US" baseline="0" smtClean="0"/>
              <a:t>the server?</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5</a:t>
            </a:fld>
            <a:endParaRPr lang="en-US"/>
          </a:p>
        </p:txBody>
      </p:sp>
    </p:spTree>
    <p:extLst>
      <p:ext uri="{BB962C8B-B14F-4D97-AF65-F5344CB8AC3E}">
        <p14:creationId xmlns:p14="http://schemas.microsoft.com/office/powerpoint/2010/main" val="27492998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years we’ve talked about separation of concerns as a common best practice. But is</a:t>
            </a:r>
            <a:r>
              <a:rPr lang="en-US" baseline="0" dirty="0" smtClean="0"/>
              <a:t> separation of concerns always a good thing? What if they’re completely intertwined and there’s no strongly typed explicit interface to keep them in sync?</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61</a:t>
            </a:fld>
            <a:endParaRPr lang="en-US"/>
          </a:p>
        </p:txBody>
      </p:sp>
    </p:spTree>
    <p:extLst>
      <p:ext uri="{BB962C8B-B14F-4D97-AF65-F5344CB8AC3E}">
        <p14:creationId xmlns:p14="http://schemas.microsoft.com/office/powerpoint/2010/main" val="24485920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now, we’ve entered a new era: Global variables are awesome! Okay, I’m kidding. That was totally a test. Yes, React has some controversial ideas, but this is one step too far.  The other stuff I mentioned is legit though, and we’ll explore why in this session.</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62</a:t>
            </a:fld>
            <a:endParaRPr lang="en-US"/>
          </a:p>
        </p:txBody>
      </p:sp>
    </p:spTree>
    <p:extLst>
      <p:ext uri="{BB962C8B-B14F-4D97-AF65-F5344CB8AC3E}">
        <p14:creationId xmlns:p14="http://schemas.microsoft.com/office/powerpoint/2010/main" val="9936698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JSX is like an ugly baby. At</a:t>
            </a:r>
            <a:r>
              <a:rPr lang="en-US" baseline="0" dirty="0" smtClean="0"/>
              <a:t> first you’re going to have to hold back a cringe. But after you give it some time, you’re going to fall in love. Trust me. And with that, allow me to show you my ugly baby.</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63</a:t>
            </a:fld>
            <a:endParaRPr lang="en-US"/>
          </a:p>
        </p:txBody>
      </p:sp>
    </p:spTree>
    <p:extLst>
      <p:ext uri="{BB962C8B-B14F-4D97-AF65-F5344CB8AC3E}">
        <p14:creationId xmlns:p14="http://schemas.microsoft.com/office/powerpoint/2010/main" val="4744697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React uses</a:t>
            </a:r>
            <a:r>
              <a:rPr lang="en-US" baseline="0" dirty="0" smtClean="0"/>
              <a:t> an optional XML-like syntax called JSX for markup. It looks almost identical to HTML. That’s why I put quotes around HTML. It’s not actually HTML, but has a nearly identical in syntax. </a:t>
            </a:r>
          </a:p>
          <a:p>
            <a:endParaRPr lang="en-US" baseline="0" dirty="0" smtClean="0"/>
          </a:p>
          <a:p>
            <a:r>
              <a:rPr lang="en-US" baseline="0" dirty="0" smtClean="0"/>
              <a:t>There are some minor differences such as using the </a:t>
            </a:r>
            <a:r>
              <a:rPr lang="en-US" baseline="0" dirty="0" err="1" smtClean="0"/>
              <a:t>className</a:t>
            </a:r>
            <a:r>
              <a:rPr lang="en-US" baseline="0" dirty="0" smtClean="0"/>
              <a:t> instead of class and </a:t>
            </a:r>
            <a:r>
              <a:rPr lang="en-US" baseline="0" dirty="0" err="1" smtClean="0"/>
              <a:t>htmlFor</a:t>
            </a:r>
            <a:r>
              <a:rPr lang="en-US" baseline="0" dirty="0" smtClean="0"/>
              <a:t> instead of for.</a:t>
            </a:r>
          </a:p>
          <a:p>
            <a:endParaRPr lang="en-US" baseline="0" dirty="0" smtClean="0"/>
          </a:p>
          <a:p>
            <a:r>
              <a:rPr lang="en-US" baseline="0" dirty="0" smtClean="0"/>
              <a:t>Of course, a browser wouldn’t know what to do with JSX, so JSX compiles down to plain JavaScript. So really, JSX is an abstraction over plain old JavaScript calls.</a:t>
            </a:r>
          </a:p>
          <a:p>
            <a:endParaRPr lang="en-US" baseline="0" dirty="0" smtClean="0"/>
          </a:p>
          <a:p>
            <a:r>
              <a:rPr lang="en-US" baseline="0" dirty="0" smtClean="0"/>
              <a:t>Thus, JSX is totally optional. You can use JavaScript to declare your markup if you prefer, but it’s recommended to use JSX because it’s much easier to read, more approachable for designers, and more concise.</a:t>
            </a:r>
          </a:p>
          <a:p>
            <a:endParaRPr lang="en-US" baseline="0" dirty="0" smtClean="0"/>
          </a:p>
        </p:txBody>
      </p:sp>
      <p:sp>
        <p:nvSpPr>
          <p:cNvPr id="4" name="Slide Number Placeholder 3"/>
          <p:cNvSpPr>
            <a:spLocks noGrp="1"/>
          </p:cNvSpPr>
          <p:nvPr>
            <p:ph type="sldNum" sz="quarter" idx="10"/>
          </p:nvPr>
        </p:nvSpPr>
        <p:spPr/>
        <p:txBody>
          <a:bodyPr/>
          <a:lstStyle/>
          <a:p>
            <a:fld id="{A712189F-35E1-4DA3-9F12-2244F84E5C30}" type="slidenum">
              <a:rPr lang="en-US" smtClean="0"/>
              <a:t>66</a:t>
            </a:fld>
            <a:endParaRPr lang="en-US"/>
          </a:p>
        </p:txBody>
      </p:sp>
    </p:spTree>
    <p:extLst>
      <p:ext uri="{BB962C8B-B14F-4D97-AF65-F5344CB8AC3E}">
        <p14:creationId xmlns:p14="http://schemas.microsoft.com/office/powerpoint/2010/main" val="14955685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quick example of JSX. As you can see, the JSX on the top looks </a:t>
            </a:r>
            <a:r>
              <a:rPr lang="en-US" baseline="0" dirty="0" smtClean="0"/>
              <a:t>like HTML. As I mentioned on the previous slide, there are only a few minor differences like using </a:t>
            </a:r>
            <a:r>
              <a:rPr lang="en-US" baseline="0" dirty="0" err="1" smtClean="0"/>
              <a:t>className</a:t>
            </a:r>
            <a:r>
              <a:rPr lang="en-US" baseline="0" dirty="0" smtClean="0"/>
              <a:t> instead of class and </a:t>
            </a:r>
            <a:r>
              <a:rPr lang="en-US" baseline="0" dirty="0" err="1" smtClean="0"/>
              <a:t>htmlFor</a:t>
            </a:r>
            <a:r>
              <a:rPr lang="en-US" baseline="0" dirty="0" smtClean="0"/>
              <a:t> instead of for. </a:t>
            </a:r>
          </a:p>
          <a:p>
            <a:endParaRPr lang="en-US" baseline="0" dirty="0" smtClean="0"/>
          </a:p>
          <a:p>
            <a:r>
              <a:rPr lang="en-US" baseline="0" dirty="0" smtClean="0"/>
              <a:t>And this JSX compiles down to plain old JavaScript. As you can see it becomes a call to </a:t>
            </a:r>
            <a:r>
              <a:rPr lang="en-US" baseline="0" dirty="0" err="1" smtClean="0"/>
              <a:t>React.createElement</a:t>
            </a:r>
            <a:r>
              <a:rPr lang="en-US" baseline="0" dirty="0" smtClean="0"/>
              <a:t>. The function is passed the name of the tag you created, an object that specifies the attributes you’d like to set, and finally, the markup that should sit inside. This final parameter will contain calls to other elements if you have nested markup. </a:t>
            </a:r>
          </a:p>
          <a:p>
            <a:endParaRPr lang="en-US" baseline="0" dirty="0" smtClean="0"/>
          </a:p>
          <a:p>
            <a:r>
              <a:rPr lang="en-US" baseline="0" dirty="0" smtClean="0"/>
              <a:t>So yes, you can avoid JSX if you want to do it the hard way and write this JavaScript yourself. But it’s harder to read, takes more time to type, and is much less friendly to designers, so I recommend using JSX.</a:t>
            </a:r>
          </a:p>
          <a:p>
            <a:endParaRPr lang="en-US" baseline="0" dirty="0" smtClean="0"/>
          </a:p>
          <a:p>
            <a:r>
              <a:rPr lang="en-US" sz="1200" kern="1200" dirty="0" smtClean="0">
                <a:solidFill>
                  <a:schemeClr val="tx1"/>
                </a:solidFill>
                <a:latin typeface="+mn-lt"/>
                <a:ea typeface="+mn-ea"/>
                <a:cs typeface="+mn-cs"/>
              </a:rPr>
              <a:t>XML has the benefit of balanced opening and closing tags. This helps make large trees easier to read than function calls or object literals.</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67</a:t>
            </a:fld>
            <a:endParaRPr lang="en-US"/>
          </a:p>
        </p:txBody>
      </p:sp>
    </p:spTree>
    <p:extLst>
      <p:ext uri="{BB962C8B-B14F-4D97-AF65-F5344CB8AC3E}">
        <p14:creationId xmlns:p14="http://schemas.microsoft.com/office/powerpoint/2010/main" val="25806481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a:t>
            </a:r>
            <a:r>
              <a:rPr lang="en-US" baseline="0" dirty="0" smtClean="0"/>
              <a:t> the brace matching nature of JSX makes it much easier to read and understand than the raw JavaScript. It’s less clear to spot a missing closing tag with raw JavaScript since it’s simply a parenthesis.</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68</a:t>
            </a:fld>
            <a:endParaRPr lang="en-US"/>
          </a:p>
        </p:txBody>
      </p:sp>
    </p:spTree>
    <p:extLst>
      <p:ext uri="{BB962C8B-B14F-4D97-AF65-F5344CB8AC3E}">
        <p14:creationId xmlns:p14="http://schemas.microsoft.com/office/powerpoint/2010/main" val="28950517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Ember</a:t>
            </a:r>
            <a:r>
              <a:rPr lang="en-US" baseline="0" dirty="0" smtClean="0"/>
              <a:t> uses handlebars style to put “JS” in HTML: </a:t>
            </a:r>
            <a:r>
              <a:rPr lang="en-US" dirty="0" smtClean="0"/>
              <a:t>http://</a:t>
            </a:r>
            <a:r>
              <a:rPr lang="en-US" dirty="0" err="1" smtClean="0"/>
              <a:t>guides.emberjs.com</a:t>
            </a:r>
            <a:r>
              <a:rPr lang="en-US" dirty="0" smtClean="0"/>
              <a:t>/v1.11.0/templates/displaying-a-list-of-items/ </a:t>
            </a:r>
          </a:p>
          <a:p>
            <a:endParaRPr lang="en-US" dirty="0" smtClean="0"/>
          </a:p>
          <a:p>
            <a:r>
              <a:rPr lang="en-US" sz="1200" kern="1200" dirty="0" smtClean="0">
                <a:solidFill>
                  <a:schemeClr val="tx1"/>
                </a:solidFill>
                <a:latin typeface="+mn-lt"/>
                <a:ea typeface="+mn-ea"/>
                <a:cs typeface="+mn-cs"/>
              </a:rPr>
              <a:t>Instead of putting JS in your html, put html in your JS.</a:t>
            </a:r>
            <a:r>
              <a:rPr lang="en-US" sz="1200" kern="1200" baseline="0" dirty="0" smtClean="0">
                <a:solidFill>
                  <a:schemeClr val="tx1"/>
                </a:solidFill>
                <a:latin typeface="+mn-lt"/>
                <a:ea typeface="+mn-ea"/>
                <a:cs typeface="+mn-cs"/>
              </a:rPr>
              <a:t> Instead of </a:t>
            </a:r>
            <a:r>
              <a:rPr lang="en-US" sz="1200" kern="1200" dirty="0" smtClean="0">
                <a:solidFill>
                  <a:schemeClr val="tx1"/>
                </a:solidFill>
                <a:latin typeface="+mn-lt"/>
                <a:ea typeface="+mn-ea"/>
                <a:cs typeface="+mn-cs"/>
              </a:rPr>
              <a:t>patching your html with </a:t>
            </a:r>
            <a:r>
              <a:rPr lang="en-US" sz="1200" kern="1200" dirty="0" err="1" smtClean="0">
                <a:solidFill>
                  <a:schemeClr val="tx1"/>
                </a:solidFill>
                <a:latin typeface="+mn-lt"/>
                <a:ea typeface="+mn-ea"/>
                <a:cs typeface="+mn-cs"/>
              </a:rPr>
              <a:t>ng</a:t>
            </a:r>
            <a:r>
              <a:rPr lang="en-US" sz="1200" kern="1200" dirty="0" smtClean="0">
                <a:solidFill>
                  <a:schemeClr val="tx1"/>
                </a:solidFill>
                <a:latin typeface="+mn-lt"/>
                <a:ea typeface="+mn-ea"/>
                <a:cs typeface="+mn-cs"/>
              </a:rPr>
              <a:t>-ifs and </a:t>
            </a:r>
            <a:r>
              <a:rPr lang="en-US" sz="1200" kern="1200" dirty="0" err="1" smtClean="0">
                <a:solidFill>
                  <a:schemeClr val="tx1"/>
                </a:solidFill>
                <a:latin typeface="+mn-lt"/>
                <a:ea typeface="+mn-ea"/>
                <a:cs typeface="+mn-cs"/>
              </a:rPr>
              <a:t>ng</a:t>
            </a:r>
            <a:r>
              <a:rPr lang="en-US" sz="1200" kern="1200" dirty="0" smtClean="0">
                <a:solidFill>
                  <a:schemeClr val="tx1"/>
                </a:solidFill>
                <a:latin typeface="+mn-lt"/>
                <a:ea typeface="+mn-ea"/>
                <a:cs typeface="+mn-cs"/>
              </a:rPr>
              <a:t>-repeats you map your props in a little component.</a:t>
            </a:r>
            <a:endParaRPr lang="en-US" dirty="0" smtClean="0"/>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69</a:t>
            </a:fld>
            <a:endParaRPr lang="en-US"/>
          </a:p>
        </p:txBody>
      </p:sp>
    </p:spTree>
    <p:extLst>
      <p:ext uri="{BB962C8B-B14F-4D97-AF65-F5344CB8AC3E}">
        <p14:creationId xmlns:p14="http://schemas.microsoft.com/office/powerpoint/2010/main" val="31890775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the way, you pronounce the one</a:t>
            </a:r>
            <a:r>
              <a:rPr lang="en-US" baseline="0" dirty="0" smtClean="0"/>
              <a:t> on the right “gif”.</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70</a:t>
            </a:fld>
            <a:endParaRPr lang="en-US"/>
          </a:p>
        </p:txBody>
      </p:sp>
    </p:spTree>
    <p:extLst>
      <p:ext uri="{BB962C8B-B14F-4D97-AF65-F5344CB8AC3E}">
        <p14:creationId xmlns:p14="http://schemas.microsoft.com/office/powerpoint/2010/main" val="23596854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most server-side</a:t>
            </a:r>
            <a:r>
              <a:rPr lang="en-US" baseline="0" dirty="0" smtClean="0"/>
              <a:t> languages, we have the luxury of using strongly typed interfaces </a:t>
            </a:r>
          </a:p>
          <a:p>
            <a:endParaRPr lang="en-US" baseline="0" dirty="0" smtClean="0"/>
          </a:p>
          <a:p>
            <a:r>
              <a:rPr lang="en-US" baseline="0" dirty="0" smtClean="0"/>
              <a:t>Insert pic of conjoined twins here.</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71</a:t>
            </a:fld>
            <a:endParaRPr lang="en-US"/>
          </a:p>
        </p:txBody>
      </p:sp>
    </p:spTree>
    <p:extLst>
      <p:ext uri="{BB962C8B-B14F-4D97-AF65-F5344CB8AC3E}">
        <p14:creationId xmlns:p14="http://schemas.microsoft.com/office/powerpoint/2010/main" val="2636561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sure</a:t>
            </a:r>
            <a:r>
              <a:rPr lang="en-US" baseline="0" dirty="0" smtClean="0"/>
              <a:t> you already understand what templates are. They’re a way to define a preset format for reuse.  And all sorts of server-side technologies offer a template-like solution. HAML is a popular templating solution used by Ruby and PHP developers. If you’re in ASP.NET MVC, then the Razor view engine is a popular templating option. Python developers are likely familiar with </a:t>
            </a:r>
            <a:r>
              <a:rPr lang="en-US" baseline="0" dirty="0" err="1" smtClean="0"/>
              <a:t>Django</a:t>
            </a:r>
            <a:r>
              <a:rPr lang="en-US" baseline="0" dirty="0" smtClean="0"/>
              <a:t>, and Node developers often use Jade. The point is, there’s a huge number of server-side solutions for templating. But what if you decide to render the UI on the client instead?</a:t>
            </a:r>
          </a:p>
          <a:p>
            <a:endParaRPr lang="en-US" baseline="0" dirty="0" smtClean="0"/>
          </a:p>
          <a:p>
            <a:r>
              <a:rPr lang="en-US" baseline="0" dirty="0" smtClean="0"/>
              <a:t>These days it’s common to render the UI on the client. Handlebars is a lightweight library for doing so. Knockout and Angular offer their own templating systems, and Kendo UI has their own as well. The problem is, if you’re using these technologies, you can’t easily share code between the client and the server. The technologies on the left are for the server. And the technologies on the right are for the client. So if you want to render the app initially on the server, and then do rich client-side interactions after the initial load, you’re stuck maintaining two separate technology stacks and trying to keep them in sync manually. </a:t>
            </a:r>
            <a:endParaRPr lang="en-US" dirty="0"/>
          </a:p>
        </p:txBody>
      </p:sp>
      <p:sp>
        <p:nvSpPr>
          <p:cNvPr id="4" name="Slide Number Placeholder 3"/>
          <p:cNvSpPr>
            <a:spLocks noGrp="1"/>
          </p:cNvSpPr>
          <p:nvPr>
            <p:ph type="sldNum" sz="quarter" idx="10"/>
          </p:nvPr>
        </p:nvSpPr>
        <p:spPr/>
        <p:txBody>
          <a:bodyPr/>
          <a:lstStyle/>
          <a:p>
            <a:fld id="{2B6BE254-E2AD-4F6B-8D5D-1032B370A5CD}" type="slidenum">
              <a:rPr lang="en-US" smtClean="0"/>
              <a:pPr/>
              <a:t>8</a:t>
            </a:fld>
            <a:endParaRPr lang="en-US"/>
          </a:p>
        </p:txBody>
      </p:sp>
    </p:spTree>
    <p:extLst>
      <p:ext uri="{BB962C8B-B14F-4D97-AF65-F5344CB8AC3E}">
        <p14:creationId xmlns:p14="http://schemas.microsoft.com/office/powerpoint/2010/main" val="2127221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a:t>
            </a:r>
            <a:r>
              <a:rPr lang="en-US" dirty="0" err="1" smtClean="0"/>
              <a:t>philosoraptor</a:t>
            </a:r>
            <a:r>
              <a:rPr lang="en-US" baseline="0" dirty="0" smtClean="0"/>
              <a:t> here.</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9</a:t>
            </a:fld>
            <a:endParaRPr lang="en-US"/>
          </a:p>
        </p:txBody>
      </p:sp>
    </p:spTree>
    <p:extLst>
      <p:ext uri="{BB962C8B-B14F-4D97-AF65-F5344CB8AC3E}">
        <p14:creationId xmlns:p14="http://schemas.microsoft.com/office/powerpoint/2010/main" val="2094248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we could use the same technology to render on both the server and the client? </a:t>
            </a:r>
            <a:r>
              <a:rPr lang="en-US" dirty="0" err="1" smtClean="0"/>
              <a:t>Ahhh</a:t>
            </a:r>
            <a:r>
              <a:rPr lang="en-US" dirty="0" smtClean="0"/>
              <a:t>, that sounds</a:t>
            </a:r>
            <a:r>
              <a:rPr lang="en-US" baseline="0" dirty="0" smtClean="0"/>
              <a:t> pretty luxurious! And that’s something we can pull off with a variety of different frameworks these days, but the one you’ve most likely heard of is </a:t>
            </a:r>
            <a:r>
              <a:rPr lang="en-US" baseline="0" dirty="0" err="1" smtClean="0"/>
              <a:t>ReactJS</a:t>
            </a:r>
            <a:r>
              <a:rPr lang="en-US" baseline="0" dirty="0" smtClean="0"/>
              <a:t> </a:t>
            </a:r>
            <a:r>
              <a:rPr lang="en-US" baseline="0" smtClean="0"/>
              <a:t>by Facebook.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10</a:t>
            </a:fld>
            <a:endParaRPr lang="en-US"/>
          </a:p>
        </p:txBody>
      </p:sp>
    </p:spTree>
    <p:extLst>
      <p:ext uri="{BB962C8B-B14F-4D97-AF65-F5344CB8AC3E}">
        <p14:creationId xmlns:p14="http://schemas.microsoft.com/office/powerpoint/2010/main" val="301557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a:t>
            </a:r>
            <a:r>
              <a:rPr lang="en-US" dirty="0" err="1" smtClean="0"/>
              <a:t>philosoraptor</a:t>
            </a:r>
            <a:r>
              <a:rPr lang="en-US" baseline="0" dirty="0" smtClean="0"/>
              <a:t> here.</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11</a:t>
            </a:fld>
            <a:endParaRPr lang="en-US"/>
          </a:p>
        </p:txBody>
      </p:sp>
    </p:spTree>
    <p:extLst>
      <p:ext uri="{BB962C8B-B14F-4D97-AF65-F5344CB8AC3E}">
        <p14:creationId xmlns:p14="http://schemas.microsoft.com/office/powerpoint/2010/main" val="2094248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8" name="Orange Line"/>
          <p:cNvCxnSpPr/>
          <p:nvPr userDrawn="1"/>
        </p:nvCxnSpPr>
        <p:spPr>
          <a:xfrm>
            <a:off x="3021541" y="5835391"/>
            <a:ext cx="6167595" cy="830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Social Textbox"/>
          <p:cNvSpPr>
            <a:spLocks noGrp="1"/>
          </p:cNvSpPr>
          <p:nvPr>
            <p:ph type="body" sz="quarter" idx="22" hasCustomPrompt="1"/>
          </p:nvPr>
        </p:nvSpPr>
        <p:spPr>
          <a:xfrm>
            <a:off x="5794039" y="5081631"/>
            <a:ext cx="5453733" cy="486239"/>
          </a:xfrm>
        </p:spPr>
        <p:txBody>
          <a:bodyPr>
            <a:normAutofit/>
          </a:bodyPr>
          <a:lstStyle>
            <a:lvl1pPr marL="0" indent="0" algn="l">
              <a:buFontTx/>
              <a:buNone/>
              <a:defRPr sz="1600">
                <a:solidFill>
                  <a:schemeClr val="tx1"/>
                </a:solidFill>
                <a:latin typeface="Myriad Pro" panose="020B0503030403020204" pitchFamily="34" charset="0"/>
              </a:defRPr>
            </a:lvl1pPr>
            <a:lvl2pPr marL="297129" indent="0" algn="ctr">
              <a:buFontTx/>
              <a:buNone/>
              <a:defRPr sz="2133"/>
            </a:lvl2pPr>
            <a:lvl3pPr marL="596289" indent="0" algn="ctr">
              <a:buFontTx/>
              <a:buNone/>
              <a:defRPr sz="2133"/>
            </a:lvl3pPr>
            <a:lvl4pPr marL="883245" indent="0" algn="ctr">
              <a:buFontTx/>
              <a:buNone/>
              <a:defRPr sz="2133"/>
            </a:lvl4pPr>
            <a:lvl5pPr marL="1096931" indent="0" algn="ctr">
              <a:buFontTx/>
              <a:buNone/>
              <a:defRPr sz="2133"/>
            </a:lvl5pPr>
          </a:lstStyle>
          <a:p>
            <a:pPr lvl="0"/>
            <a:r>
              <a:rPr lang="en-US" dirty="0" smtClean="0"/>
              <a:t>Click Here to Add URL | Twitter | Social connections</a:t>
            </a:r>
          </a:p>
        </p:txBody>
      </p:sp>
      <p:sp>
        <p:nvSpPr>
          <p:cNvPr id="5" name="Authors Name"/>
          <p:cNvSpPr>
            <a:spLocks noGrp="1"/>
          </p:cNvSpPr>
          <p:nvPr>
            <p:ph type="body" sz="quarter" idx="21" hasCustomPrompt="1"/>
          </p:nvPr>
        </p:nvSpPr>
        <p:spPr>
          <a:xfrm>
            <a:off x="5796448" y="4563971"/>
            <a:ext cx="5453733" cy="459605"/>
          </a:xfrm>
        </p:spPr>
        <p:txBody>
          <a:bodyPr>
            <a:normAutofit/>
          </a:bodyPr>
          <a:lstStyle>
            <a:lvl1pPr marL="0" indent="0" algn="l">
              <a:buFontTx/>
              <a:buNone/>
              <a:defRPr sz="2800">
                <a:latin typeface="Myriad Pro" panose="020B0503030403020204" pitchFamily="34" charset="0"/>
              </a:defRPr>
            </a:lvl1pPr>
            <a:lvl2pPr marL="297129" indent="0" algn="ctr">
              <a:buFontTx/>
              <a:buNone/>
              <a:defRPr sz="2133"/>
            </a:lvl2pPr>
            <a:lvl3pPr marL="596289" indent="0" algn="ctr">
              <a:buFontTx/>
              <a:buNone/>
              <a:defRPr sz="2133"/>
            </a:lvl3pPr>
            <a:lvl4pPr marL="883245" indent="0" algn="ctr">
              <a:buFontTx/>
              <a:buNone/>
              <a:defRPr sz="2133"/>
            </a:lvl4pPr>
            <a:lvl5pPr marL="1096931" indent="0" algn="ctr">
              <a:buFontTx/>
              <a:buNone/>
              <a:defRPr sz="2133"/>
            </a:lvl5pPr>
          </a:lstStyle>
          <a:p>
            <a:pPr lvl="0"/>
            <a:r>
              <a:rPr lang="en-US" dirty="0" smtClean="0"/>
              <a:t>Click to Add Author’s Name</a:t>
            </a:r>
          </a:p>
        </p:txBody>
      </p:sp>
      <p:sp>
        <p:nvSpPr>
          <p:cNvPr id="14" name="Author Picture"/>
          <p:cNvSpPr>
            <a:spLocks noGrp="1"/>
          </p:cNvSpPr>
          <p:nvPr>
            <p:ph type="pic" sz="quarter" idx="13" hasCustomPrompt="1"/>
          </p:nvPr>
        </p:nvSpPr>
        <p:spPr>
          <a:xfrm>
            <a:off x="3023821" y="3153689"/>
            <a:ext cx="2438400" cy="2438400"/>
          </a:xfrm>
        </p:spPr>
        <p:txBody>
          <a:bodyPr anchor="ctr"/>
          <a:lstStyle>
            <a:lvl1pPr marL="0" indent="0" algn="ctr">
              <a:buNone/>
              <a:defRPr sz="2400">
                <a:latin typeface="Myriad Pro" panose="020B0503030403020204" pitchFamily="34" charset="0"/>
              </a:defRPr>
            </a:lvl1pPr>
          </a:lstStyle>
          <a:p>
            <a:r>
              <a:rPr lang="en-US" dirty="0" smtClean="0"/>
              <a:t>Click Icon to Add 300x300px Author Image</a:t>
            </a:r>
            <a:endParaRPr lang="en-US" dirty="0"/>
          </a:p>
        </p:txBody>
      </p:sp>
      <p:sp>
        <p:nvSpPr>
          <p:cNvPr id="12" name="Module Title 2"/>
          <p:cNvSpPr>
            <a:spLocks noGrp="1"/>
          </p:cNvSpPr>
          <p:nvPr>
            <p:ph type="body" sz="quarter" idx="11" hasCustomPrompt="1"/>
          </p:nvPr>
        </p:nvSpPr>
        <p:spPr>
          <a:xfrm>
            <a:off x="605371" y="1758185"/>
            <a:ext cx="11006667" cy="899436"/>
          </a:xfrm>
        </p:spPr>
        <p:txBody>
          <a:bodyPr anchor="ctr">
            <a:noAutofit/>
          </a:bodyPr>
          <a:lstStyle>
            <a:lvl1pPr marL="0" indent="0" algn="ctr">
              <a:buFontTx/>
              <a:buNone/>
              <a:defRPr sz="3200" baseline="0">
                <a:solidFill>
                  <a:schemeClr val="tx1"/>
                </a:solidFill>
                <a:latin typeface="Myriad Pro" panose="020B0503030403020204" pitchFamily="34" charset="0"/>
              </a:defRPr>
            </a:lvl1pPr>
            <a:lvl2pPr marL="297129" indent="0" algn="ctr">
              <a:buFontTx/>
              <a:buNone/>
              <a:defRPr>
                <a:solidFill>
                  <a:schemeClr val="tx1">
                    <a:lumMod val="50000"/>
                    <a:lumOff val="50000"/>
                  </a:schemeClr>
                </a:solidFill>
              </a:defRPr>
            </a:lvl2pPr>
            <a:lvl3pPr marL="596289" indent="0" algn="ctr">
              <a:buFontTx/>
              <a:buNone/>
              <a:defRPr>
                <a:solidFill>
                  <a:schemeClr val="tx1">
                    <a:lumMod val="50000"/>
                    <a:lumOff val="50000"/>
                  </a:schemeClr>
                </a:solidFill>
              </a:defRPr>
            </a:lvl3pPr>
            <a:lvl4pPr marL="883245" indent="0" algn="ctr">
              <a:buFontTx/>
              <a:buNone/>
              <a:defRPr>
                <a:solidFill>
                  <a:schemeClr val="tx1">
                    <a:lumMod val="50000"/>
                    <a:lumOff val="50000"/>
                  </a:schemeClr>
                </a:solidFill>
              </a:defRPr>
            </a:lvl4pPr>
            <a:lvl5pPr marL="1096931" indent="0" algn="ctr">
              <a:buFontTx/>
              <a:buNone/>
              <a:defRPr>
                <a:solidFill>
                  <a:schemeClr val="tx1">
                    <a:lumMod val="50000"/>
                    <a:lumOff val="50000"/>
                  </a:schemeClr>
                </a:solidFill>
              </a:defRPr>
            </a:lvl5pPr>
          </a:lstStyle>
          <a:p>
            <a:r>
              <a:rPr lang="en-US" dirty="0" smtClean="0"/>
              <a:t>Click to Edit Module Title (Module #2+)</a:t>
            </a:r>
            <a:endParaRPr lang="en-US" dirty="0"/>
          </a:p>
        </p:txBody>
      </p:sp>
      <p:sp>
        <p:nvSpPr>
          <p:cNvPr id="20" name="Course/Module Title"/>
          <p:cNvSpPr>
            <a:spLocks noGrp="1"/>
          </p:cNvSpPr>
          <p:nvPr>
            <p:ph type="title" hasCustomPrompt="1"/>
          </p:nvPr>
        </p:nvSpPr>
        <p:spPr>
          <a:xfrm>
            <a:off x="605371" y="187202"/>
            <a:ext cx="10991380" cy="1570983"/>
          </a:xfrm>
          <a:prstGeom prst="rect">
            <a:avLst/>
          </a:prstGeom>
        </p:spPr>
        <p:txBody>
          <a:bodyPr vert="horz" lIns="0" tIns="43960" rIns="87919" bIns="43960" rtlCol="0" anchor="b" anchorCtr="0">
            <a:noAutofit/>
          </a:bodyPr>
          <a:lstStyle>
            <a:lvl1pPr>
              <a:lnSpc>
                <a:spcPct val="100000"/>
              </a:lnSpc>
              <a:defRPr baseline="0">
                <a:latin typeface="+mj-lt"/>
              </a:defRPr>
            </a:lvl1pPr>
          </a:lstStyle>
          <a:p>
            <a:r>
              <a:rPr lang="en-US" dirty="0" smtClean="0"/>
              <a:t>Click to Edit Course Title (Module #1) or </a:t>
            </a:r>
            <a:br>
              <a:rPr lang="en-US" dirty="0" smtClean="0"/>
            </a:br>
            <a:r>
              <a:rPr lang="en-US" dirty="0" smtClean="0"/>
              <a:t>Module Title (Module #2+)</a:t>
            </a:r>
            <a:endParaRPr lang="en-US" dirty="0"/>
          </a:p>
        </p:txBody>
      </p:sp>
    </p:spTree>
    <p:extLst>
      <p:ext uri="{BB962C8B-B14F-4D97-AF65-F5344CB8AC3E}">
        <p14:creationId xmlns:p14="http://schemas.microsoft.com/office/powerpoint/2010/main" val="1580682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Dark">
    <p:bg>
      <p:bgPr>
        <a:solidFill>
          <a:schemeClr val="tx2"/>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05371" y="187202"/>
            <a:ext cx="10991380" cy="1570983"/>
          </a:xfrm>
        </p:spPr>
        <p:txBody>
          <a:bodyPr/>
          <a:lstStyle>
            <a:lvl1pPr>
              <a:defRPr>
                <a:solidFill>
                  <a:schemeClr val="bg1"/>
                </a:solidFill>
              </a:defRPr>
            </a:lvl1pPr>
          </a:lstStyle>
          <a:p>
            <a:r>
              <a:rPr lang="en-US" dirty="0" smtClean="0"/>
              <a:t>Click to Edit Slide Title in </a:t>
            </a:r>
            <a:r>
              <a:rPr lang="en-US" dirty="0" err="1" smtClean="0"/>
              <a:t>Titlecase</a:t>
            </a:r>
            <a:endParaRPr lang="en-US" dirty="0"/>
          </a:p>
        </p:txBody>
      </p:sp>
      <p:sp>
        <p:nvSpPr>
          <p:cNvPr id="5" name="Text Placeholder 4"/>
          <p:cNvSpPr>
            <a:spLocks noGrp="1"/>
          </p:cNvSpPr>
          <p:nvPr>
            <p:ph type="body" sz="quarter" idx="10" hasCustomPrompt="1"/>
          </p:nvPr>
        </p:nvSpPr>
        <p:spPr>
          <a:xfrm>
            <a:off x="605371" y="1758184"/>
            <a:ext cx="10991380" cy="4535424"/>
          </a:xfrm>
          <a:noFill/>
        </p:spPr>
        <p:txBody>
          <a:bodyPr lIns="182880" tIns="137160" rIns="182880" bIns="137160"/>
          <a:lstStyle>
            <a:lvl1pPr marL="0" indent="0">
              <a:buNone/>
              <a:defRPr sz="2600">
                <a:solidFill>
                  <a:schemeClr val="bg1"/>
                </a:solidFill>
                <a:latin typeface="Consolas" panose="020B0609020204030204" pitchFamily="49" charset="0"/>
                <a:cs typeface="Consolas" panose="020B0609020204030204" pitchFamily="49" charset="0"/>
              </a:defRPr>
            </a:lvl1pPr>
            <a:lvl2pPr marL="297129" indent="0">
              <a:buNone/>
              <a:defRPr>
                <a:solidFill>
                  <a:schemeClr val="tx1">
                    <a:lumMod val="75000"/>
                  </a:schemeClr>
                </a:solidFill>
                <a:latin typeface="Consolas" panose="020B0609020204030204" pitchFamily="49" charset="0"/>
                <a:cs typeface="Consolas" panose="020B0609020204030204" pitchFamily="49" charset="0"/>
              </a:defRPr>
            </a:lvl2pPr>
            <a:lvl3pPr marL="596289" indent="0">
              <a:buNone/>
              <a:defRPr>
                <a:solidFill>
                  <a:schemeClr val="tx1">
                    <a:lumMod val="75000"/>
                  </a:schemeClr>
                </a:solidFill>
                <a:latin typeface="Consolas" panose="020B0609020204030204" pitchFamily="49" charset="0"/>
                <a:cs typeface="Consolas" panose="020B0609020204030204" pitchFamily="49" charset="0"/>
              </a:defRPr>
            </a:lvl3pPr>
            <a:lvl4pPr marL="883245" indent="0">
              <a:buNone/>
              <a:defRPr>
                <a:solidFill>
                  <a:schemeClr val="tx1">
                    <a:lumMod val="75000"/>
                  </a:schemeClr>
                </a:solidFill>
                <a:latin typeface="Consolas" panose="020B0609020204030204" pitchFamily="49" charset="0"/>
                <a:cs typeface="Consolas" panose="020B0609020204030204" pitchFamily="49" charset="0"/>
              </a:defRPr>
            </a:lvl4pPr>
            <a:lvl5pPr marL="1096931" indent="0">
              <a:buNone/>
              <a:defRPr>
                <a:solidFill>
                  <a:schemeClr val="tx1">
                    <a:lumMod val="75000"/>
                  </a:schemeClr>
                </a:solidFill>
                <a:latin typeface="Consolas" panose="020B0609020204030204" pitchFamily="49" charset="0"/>
                <a:cs typeface="Consolas" panose="020B0609020204030204" pitchFamily="49" charset="0"/>
              </a:defRPr>
            </a:lvl5pPr>
          </a:lstStyle>
          <a:p>
            <a:pPr lvl="0"/>
            <a:r>
              <a:rPr lang="en-US" dirty="0" smtClean="0"/>
              <a:t>Code</a:t>
            </a:r>
          </a:p>
        </p:txBody>
      </p:sp>
    </p:spTree>
    <p:extLst>
      <p:ext uri="{BB962C8B-B14F-4D97-AF65-F5344CB8AC3E}">
        <p14:creationId xmlns:p14="http://schemas.microsoft.com/office/powerpoint/2010/main" val="1350801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0" y="0"/>
            <a:ext cx="12192000" cy="3784600"/>
          </a:xfrm>
          <a:solidFill>
            <a:schemeClr val="tx2"/>
          </a:solidFill>
        </p:spPr>
        <p:txBody>
          <a:bodyPr lIns="640080" tIns="365760" rIns="457200" bIns="274320" anchor="b" anchorCtr="0"/>
          <a:lstStyle>
            <a:lvl1pPr marL="0" indent="0">
              <a:buNone/>
              <a:defRPr sz="2600">
                <a:solidFill>
                  <a:schemeClr val="bg1"/>
                </a:solidFill>
                <a:latin typeface="Consolas" panose="020B0609020204030204" pitchFamily="49" charset="0"/>
                <a:cs typeface="Consolas" panose="020B0609020204030204" pitchFamily="49" charset="0"/>
              </a:defRPr>
            </a:lvl1pPr>
            <a:lvl2pPr marL="297129" indent="0">
              <a:buNone/>
              <a:defRPr>
                <a:solidFill>
                  <a:schemeClr val="tx1">
                    <a:lumMod val="75000"/>
                  </a:schemeClr>
                </a:solidFill>
                <a:latin typeface="Consolas" panose="020B0609020204030204" pitchFamily="49" charset="0"/>
                <a:cs typeface="Consolas" panose="020B0609020204030204" pitchFamily="49" charset="0"/>
              </a:defRPr>
            </a:lvl2pPr>
            <a:lvl3pPr marL="596289" indent="0">
              <a:buNone/>
              <a:defRPr>
                <a:solidFill>
                  <a:schemeClr val="tx1">
                    <a:lumMod val="75000"/>
                  </a:schemeClr>
                </a:solidFill>
                <a:latin typeface="Consolas" panose="020B0609020204030204" pitchFamily="49" charset="0"/>
                <a:cs typeface="Consolas" panose="020B0609020204030204" pitchFamily="49" charset="0"/>
              </a:defRPr>
            </a:lvl3pPr>
            <a:lvl4pPr marL="883245" indent="0">
              <a:buNone/>
              <a:defRPr>
                <a:solidFill>
                  <a:schemeClr val="tx1">
                    <a:lumMod val="75000"/>
                  </a:schemeClr>
                </a:solidFill>
                <a:latin typeface="Consolas" panose="020B0609020204030204" pitchFamily="49" charset="0"/>
                <a:cs typeface="Consolas" panose="020B0609020204030204" pitchFamily="49" charset="0"/>
              </a:defRPr>
            </a:lvl4pPr>
            <a:lvl5pPr marL="1096931" indent="0">
              <a:buNone/>
              <a:defRPr>
                <a:solidFill>
                  <a:schemeClr val="tx1">
                    <a:lumMod val="75000"/>
                  </a:schemeClr>
                </a:solidFill>
                <a:latin typeface="Consolas" panose="020B0609020204030204" pitchFamily="49" charset="0"/>
                <a:cs typeface="Consolas" panose="020B0609020204030204" pitchFamily="49" charset="0"/>
              </a:defRPr>
            </a:lvl5pPr>
          </a:lstStyle>
          <a:p>
            <a:pPr lvl="0"/>
            <a:r>
              <a:rPr lang="en-US" dirty="0" smtClean="0"/>
              <a:t>Code</a:t>
            </a:r>
          </a:p>
        </p:txBody>
      </p:sp>
      <p:sp>
        <p:nvSpPr>
          <p:cNvPr id="6" name="Text Placeholder 2"/>
          <p:cNvSpPr>
            <a:spLocks noGrp="1"/>
          </p:cNvSpPr>
          <p:nvPr>
            <p:ph type="body" sz="quarter" idx="12" hasCustomPrompt="1"/>
          </p:nvPr>
        </p:nvSpPr>
        <p:spPr>
          <a:xfrm>
            <a:off x="601135" y="4886959"/>
            <a:ext cx="10901139" cy="1327231"/>
          </a:xfrm>
        </p:spPr>
        <p:txBody>
          <a:bodyPr/>
          <a:lstStyle>
            <a:lvl1pPr marL="0" marR="0" indent="0" algn="l" defTabSz="586116" rtl="0" eaLnBrk="1" fontAlgn="auto" latinLnBrk="0" hangingPunct="1">
              <a:lnSpc>
                <a:spcPct val="100000"/>
              </a:lnSpc>
              <a:spcBef>
                <a:spcPts val="0"/>
              </a:spcBef>
              <a:spcAft>
                <a:spcPts val="1067"/>
              </a:spcAft>
              <a:buClr>
                <a:schemeClr val="accent1"/>
              </a:buClr>
              <a:buSzPct val="70000"/>
              <a:buFontTx/>
              <a:buNone/>
              <a:tabLst/>
              <a:defRPr sz="2400" baseline="0">
                <a:solidFill>
                  <a:schemeClr val="tx1">
                    <a:lumMod val="75000"/>
                    <a:lumOff val="25000"/>
                  </a:schemeClr>
                </a:solidFill>
              </a:defRPr>
            </a:lvl1pPr>
            <a:lvl2pPr marL="297129" indent="0">
              <a:spcBef>
                <a:spcPts val="0"/>
              </a:spcBef>
              <a:spcAft>
                <a:spcPts val="1067"/>
              </a:spcAft>
              <a:buFontTx/>
              <a:buNone/>
              <a:defRPr sz="4267">
                <a:solidFill>
                  <a:schemeClr val="tx1">
                    <a:lumMod val="75000"/>
                    <a:lumOff val="25000"/>
                  </a:schemeClr>
                </a:solidFill>
              </a:defRPr>
            </a:lvl2pPr>
            <a:lvl3pPr marL="596289" indent="0">
              <a:spcBef>
                <a:spcPts val="0"/>
              </a:spcBef>
              <a:spcAft>
                <a:spcPts val="1067"/>
              </a:spcAft>
              <a:buFontTx/>
              <a:buNone/>
              <a:defRPr sz="4267">
                <a:solidFill>
                  <a:schemeClr val="tx1">
                    <a:lumMod val="75000"/>
                    <a:lumOff val="25000"/>
                  </a:schemeClr>
                </a:solidFill>
              </a:defRPr>
            </a:lvl3pPr>
            <a:lvl4pPr marL="883245" indent="0">
              <a:spcBef>
                <a:spcPts val="0"/>
              </a:spcBef>
              <a:spcAft>
                <a:spcPts val="1067"/>
              </a:spcAft>
              <a:buFontTx/>
              <a:buNone/>
              <a:defRPr sz="4267">
                <a:solidFill>
                  <a:schemeClr val="tx1">
                    <a:lumMod val="75000"/>
                    <a:lumOff val="25000"/>
                  </a:schemeClr>
                </a:solidFill>
              </a:defRPr>
            </a:lvl4pPr>
            <a:lvl5pPr marL="1096931" indent="0">
              <a:spcBef>
                <a:spcPts val="0"/>
              </a:spcBef>
              <a:spcAft>
                <a:spcPts val="1067"/>
              </a:spcAft>
              <a:buFontTx/>
              <a:buNone/>
              <a:defRPr sz="4267">
                <a:solidFill>
                  <a:schemeClr val="tx1">
                    <a:lumMod val="75000"/>
                    <a:lumOff val="25000"/>
                  </a:schemeClr>
                </a:solidFill>
              </a:defRPr>
            </a:lvl5pPr>
          </a:lstStyle>
          <a:p>
            <a:pPr lvl="0"/>
            <a:r>
              <a:rPr lang="en-US" dirty="0" smtClean="0"/>
              <a:t>Click to edit text</a:t>
            </a:r>
          </a:p>
        </p:txBody>
      </p:sp>
      <p:sp>
        <p:nvSpPr>
          <p:cNvPr id="2" name="Title 1"/>
          <p:cNvSpPr>
            <a:spLocks noGrp="1"/>
          </p:cNvSpPr>
          <p:nvPr>
            <p:ph type="title" hasCustomPrompt="1"/>
          </p:nvPr>
        </p:nvSpPr>
        <p:spPr>
          <a:xfrm>
            <a:off x="601133" y="3835401"/>
            <a:ext cx="10901139" cy="984169"/>
          </a:xfrm>
        </p:spPr>
        <p:txBody>
          <a:bodyPr anchor="b"/>
          <a:lstStyle>
            <a:lvl1pPr algn="l">
              <a:defRPr lang="en-US" sz="3200" b="0" i="0" kern="1200" baseline="0" dirty="0" smtClean="0">
                <a:solidFill>
                  <a:schemeClr val="tx1">
                    <a:lumMod val="75000"/>
                    <a:lumOff val="25000"/>
                  </a:schemeClr>
                </a:solidFill>
                <a:latin typeface="+mj-lt"/>
                <a:ea typeface="+mn-ea"/>
                <a:cs typeface="Arial"/>
              </a:defRPr>
            </a:lvl1pPr>
          </a:lstStyle>
          <a:p>
            <a:r>
              <a:rPr lang="en-US" dirty="0" smtClean="0"/>
              <a:t>Click to edit text</a:t>
            </a:r>
          </a:p>
        </p:txBody>
      </p:sp>
    </p:spTree>
    <p:extLst>
      <p:ext uri="{BB962C8B-B14F-4D97-AF65-F5344CB8AC3E}">
        <p14:creationId xmlns:p14="http://schemas.microsoft.com/office/powerpoint/2010/main" val="1971862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Top Light Layout">
    <p:spTree>
      <p:nvGrpSpPr>
        <p:cNvPr id="1" name=""/>
        <p:cNvGrpSpPr/>
        <p:nvPr/>
      </p:nvGrpSpPr>
      <p:grpSpPr>
        <a:xfrm>
          <a:off x="0" y="0"/>
          <a:ext cx="0" cy="0"/>
          <a:chOff x="0" y="0"/>
          <a:chExt cx="0" cy="0"/>
        </a:xfrm>
      </p:grpSpPr>
      <p:sp>
        <p:nvSpPr>
          <p:cNvPr id="3" name="Content Placeholder 1"/>
          <p:cNvSpPr>
            <a:spLocks noGrp="1"/>
          </p:cNvSpPr>
          <p:nvPr>
            <p:ph sz="quarter" idx="11" hasCustomPrompt="1"/>
          </p:nvPr>
        </p:nvSpPr>
        <p:spPr>
          <a:xfrm>
            <a:off x="601134" y="567011"/>
            <a:ext cx="10970734" cy="3951723"/>
          </a:xfrm>
        </p:spPr>
        <p:txBody>
          <a:bodyPr vert="horz" lIns="0" tIns="0" rIns="0" bIns="0" rtlCol="0" anchor="ctr">
            <a:normAutofit/>
          </a:bodyPr>
          <a:lstStyle>
            <a:lvl1pPr marL="0" marR="0" indent="0" algn="ctr" defTabSz="586116" rtl="0" eaLnBrk="1" fontAlgn="auto" latinLnBrk="0" hangingPunct="1">
              <a:lnSpc>
                <a:spcPct val="100000"/>
              </a:lnSpc>
              <a:spcBef>
                <a:spcPts val="1025"/>
              </a:spcBef>
              <a:spcAft>
                <a:spcPts val="0"/>
              </a:spcAft>
              <a:buClr>
                <a:schemeClr val="accent1"/>
              </a:buClr>
              <a:buSzPct val="70000"/>
              <a:buFont typeface="Wingdings" charset="2"/>
              <a:buNone/>
              <a:tabLst/>
              <a:defRPr lang="en-US" sz="2600" dirty="0">
                <a:latin typeface="Consolas" panose="020B0609020204030204" pitchFamily="49" charset="0"/>
                <a:cs typeface="Consolas" panose="020B0609020204030204" pitchFamily="49" charset="0"/>
              </a:defRPr>
            </a:lvl1pPr>
          </a:lstStyle>
          <a:p>
            <a:pPr marL="0" marR="0" lvl="0" indent="0" algn="ctr" defTabSz="586116" rtl="0" eaLnBrk="1" fontAlgn="auto" latinLnBrk="0" hangingPunct="1">
              <a:lnSpc>
                <a:spcPct val="100000"/>
              </a:lnSpc>
              <a:spcBef>
                <a:spcPts val="1025"/>
              </a:spcBef>
              <a:spcAft>
                <a:spcPts val="0"/>
              </a:spcAft>
              <a:buClr>
                <a:schemeClr val="accent1"/>
              </a:buClr>
              <a:buSzPct val="70000"/>
              <a:buFont typeface="Wingdings" charset="2"/>
              <a:buNone/>
              <a:tabLst/>
              <a:defRPr/>
            </a:pPr>
            <a:r>
              <a:rPr lang="en-US" dirty="0" smtClean="0"/>
              <a:t>Click to edit text or click the </a:t>
            </a:r>
            <a:br>
              <a:rPr lang="en-US" dirty="0" smtClean="0"/>
            </a:br>
            <a:r>
              <a:rPr lang="en-US" dirty="0" smtClean="0"/>
              <a:t>image icon to add a graphic</a:t>
            </a:r>
          </a:p>
        </p:txBody>
      </p:sp>
      <p:sp>
        <p:nvSpPr>
          <p:cNvPr id="4" name="Text Placeholder 2"/>
          <p:cNvSpPr>
            <a:spLocks noGrp="1"/>
          </p:cNvSpPr>
          <p:nvPr>
            <p:ph type="body" sz="quarter" idx="12" hasCustomPrompt="1"/>
          </p:nvPr>
        </p:nvSpPr>
        <p:spPr>
          <a:xfrm>
            <a:off x="601135" y="5335424"/>
            <a:ext cx="10970732" cy="887644"/>
          </a:xfrm>
        </p:spPr>
        <p:txBody>
          <a:bodyPr vert="horz" lIns="0" tIns="0" rIns="0" bIns="0" rtlCol="0" anchor="t">
            <a:noAutofit/>
          </a:bodyPr>
          <a:lstStyle>
            <a:lvl1pPr marL="297129" indent="-297129" algn="l">
              <a:buNone/>
              <a:defRPr lang="en-US" sz="2400" baseline="0" dirty="0">
                <a:solidFill>
                  <a:schemeClr val="tx1">
                    <a:lumMod val="75000"/>
                    <a:lumOff val="25000"/>
                  </a:schemeClr>
                </a:solidFill>
                <a:latin typeface="+mn-lt"/>
              </a:defRPr>
            </a:lvl1pPr>
          </a:lstStyle>
          <a:p>
            <a:pPr marL="0" marR="0" lvl="0" indent="0" fontAlgn="auto">
              <a:lnSpc>
                <a:spcPct val="100000"/>
              </a:lnSpc>
              <a:spcBef>
                <a:spcPts val="0"/>
              </a:spcBef>
              <a:spcAft>
                <a:spcPts val="1067"/>
              </a:spcAft>
              <a:tabLst/>
            </a:pPr>
            <a:r>
              <a:rPr lang="en-US" dirty="0" smtClean="0"/>
              <a:t>Click to edit text</a:t>
            </a:r>
            <a:endParaRPr lang="en-US" dirty="0"/>
          </a:p>
        </p:txBody>
      </p:sp>
      <p:sp>
        <p:nvSpPr>
          <p:cNvPr id="5" name="Title 3"/>
          <p:cNvSpPr>
            <a:spLocks noGrp="1"/>
          </p:cNvSpPr>
          <p:nvPr>
            <p:ph type="title" hasCustomPrompt="1"/>
          </p:nvPr>
        </p:nvSpPr>
        <p:spPr>
          <a:xfrm>
            <a:off x="601133" y="4777867"/>
            <a:ext cx="10970734" cy="539801"/>
          </a:xfrm>
        </p:spPr>
        <p:txBody>
          <a:bodyPr vert="horz" lIns="0" tIns="43960" rIns="87919" bIns="43960" rtlCol="0" anchor="ctr" anchorCtr="0">
            <a:noAutofit/>
          </a:bodyPr>
          <a:lstStyle>
            <a:lvl1pPr algn="l">
              <a:defRPr lang="en-US" sz="3200" dirty="0">
                <a:solidFill>
                  <a:schemeClr val="tx1">
                    <a:lumMod val="75000"/>
                    <a:lumOff val="25000"/>
                  </a:schemeClr>
                </a:solidFill>
                <a:latin typeface="+mj-lt"/>
                <a:ea typeface="+mn-ea"/>
              </a:defRPr>
            </a:lvl1pPr>
          </a:lstStyle>
          <a:p>
            <a:pPr lvl="0" algn="l"/>
            <a:r>
              <a:rPr lang="en-US" dirty="0" smtClean="0"/>
              <a:t>Click to edit text</a:t>
            </a:r>
            <a:endParaRPr lang="en-US" dirty="0"/>
          </a:p>
        </p:txBody>
      </p:sp>
    </p:spTree>
    <p:extLst>
      <p:ext uri="{BB962C8B-B14F-4D97-AF65-F5344CB8AC3E}">
        <p14:creationId xmlns:p14="http://schemas.microsoft.com/office/powerpoint/2010/main" val="193354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portant Statement">
    <p:bg>
      <p:bgPr>
        <a:solidFill>
          <a:schemeClr val="accent2"/>
        </a:solidFill>
        <a:effectLst/>
      </p:bgPr>
    </p:bg>
    <p:spTree>
      <p:nvGrpSpPr>
        <p:cNvPr id="1" name=""/>
        <p:cNvGrpSpPr/>
        <p:nvPr/>
      </p:nvGrpSpPr>
      <p:grpSpPr>
        <a:xfrm>
          <a:off x="0" y="0"/>
          <a:ext cx="0" cy="0"/>
          <a:chOff x="0" y="0"/>
          <a:chExt cx="0" cy="0"/>
        </a:xfrm>
      </p:grpSpPr>
      <p:sp>
        <p:nvSpPr>
          <p:cNvPr id="3" name="Text Placeholder"/>
          <p:cNvSpPr>
            <a:spLocks noGrp="1"/>
          </p:cNvSpPr>
          <p:nvPr>
            <p:ph type="body" sz="quarter" idx="10" hasCustomPrompt="1"/>
          </p:nvPr>
        </p:nvSpPr>
        <p:spPr>
          <a:xfrm>
            <a:off x="2720788" y="1393826"/>
            <a:ext cx="6750424" cy="4070349"/>
          </a:xfrm>
        </p:spPr>
        <p:txBody>
          <a:bodyPr anchor="ctr"/>
          <a:lstStyle>
            <a:lvl1pPr marL="0" indent="0" algn="ctr">
              <a:buNone/>
              <a:defRPr sz="40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add a short important statement</a:t>
            </a:r>
            <a:endParaRPr lang="en-US" dirty="0"/>
          </a:p>
        </p:txBody>
      </p:sp>
    </p:spTree>
    <p:extLst>
      <p:ext uri="{BB962C8B-B14F-4D97-AF65-F5344CB8AC3E}">
        <p14:creationId xmlns:p14="http://schemas.microsoft.com/office/powerpoint/2010/main" val="1288771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Content Placeholder 1"/>
          <p:cNvSpPr>
            <a:spLocks noGrp="1"/>
          </p:cNvSpPr>
          <p:nvPr>
            <p:ph sz="quarter" idx="18" hasCustomPrompt="1"/>
          </p:nvPr>
        </p:nvSpPr>
        <p:spPr>
          <a:xfrm>
            <a:off x="622710" y="1769808"/>
            <a:ext cx="5319068" cy="4230216"/>
          </a:xfrm>
        </p:spPr>
        <p:txBody>
          <a:bodyPr anchor="ctr">
            <a:normAutofit/>
          </a:bodyPr>
          <a:lstStyle>
            <a:lvl1pPr marL="74613" indent="-17463" algn="l">
              <a:spcBef>
                <a:spcPts val="1600"/>
              </a:spcBef>
              <a:spcAft>
                <a:spcPts val="0"/>
              </a:spcAft>
              <a:buClr>
                <a:schemeClr val="accent1"/>
              </a:buClr>
              <a:buSzPct val="25000"/>
              <a:buFont typeface="Myriad Pro" panose="020B0503030403020204" pitchFamily="34" charset="0"/>
              <a:buChar char=" "/>
              <a:defRPr sz="2800" b="0" i="0" baseline="0">
                <a:solidFill>
                  <a:schemeClr val="tx1"/>
                </a:solidFill>
                <a:latin typeface="+mn-lt"/>
              </a:defRPr>
            </a:lvl1pPr>
            <a:lvl2pPr marL="74613" indent="-17463" algn="l">
              <a:spcBef>
                <a:spcPts val="0"/>
              </a:spcBef>
              <a:spcAft>
                <a:spcPts val="0"/>
              </a:spcAft>
              <a:buClr>
                <a:schemeClr val="accent1"/>
              </a:buClr>
              <a:buSzPct val="25000"/>
              <a:buFont typeface="Myriad Pro" panose="020B0503030403020204" pitchFamily="34" charset="0"/>
              <a:buChar char=" "/>
              <a:defRPr lang="en-US" sz="2400" b="0" i="0" kern="1200" baseline="0" dirty="0" smtClean="0">
                <a:solidFill>
                  <a:schemeClr val="accent1"/>
                </a:solidFill>
                <a:latin typeface="+mn-lt"/>
                <a:ea typeface="+mn-ea"/>
                <a:cs typeface="Arial"/>
              </a:defRPr>
            </a:lvl2pPr>
            <a:lvl3pPr marL="57150" indent="0" algn="l">
              <a:spcBef>
                <a:spcPts val="0"/>
              </a:spcBef>
              <a:buClr>
                <a:srgbClr val="FF6600"/>
              </a:buClr>
              <a:buSzPct val="25000"/>
              <a:buFont typeface="Myriad Pro" panose="020B0503030403020204" pitchFamily="34" charset="0"/>
              <a:buChar char=" "/>
              <a:defRPr sz="2200" b="0" i="0" baseline="0">
                <a:solidFill>
                  <a:schemeClr val="accent1"/>
                </a:solidFill>
                <a:latin typeface="Myriad Pro Light" panose="020B0403030403020204" pitchFamily="34" charset="0"/>
              </a:defRPr>
            </a:lvl3pPr>
            <a:lvl4pPr marL="883245" indent="0" algn="ctr">
              <a:buClr>
                <a:srgbClr val="FF6600"/>
              </a:buClr>
              <a:buSzPct val="70000"/>
              <a:buFontTx/>
              <a:buNone/>
              <a:defRPr sz="3200" b="0" i="0" baseline="0">
                <a:latin typeface="Helvetica Light"/>
                <a:cs typeface="Arial"/>
              </a:defRPr>
            </a:lvl4pPr>
            <a:lvl5pPr marL="1176303" indent="-297129">
              <a:buClrTx/>
              <a:defRPr sz="2133">
                <a:latin typeface="Arial"/>
                <a:cs typeface="Arial"/>
              </a:defRPr>
            </a:lvl5pPr>
          </a:lstStyle>
          <a:p>
            <a:pPr lvl="0"/>
            <a:r>
              <a:rPr lang="en-US" dirty="0" smtClean="0"/>
              <a:t>Click to edit text or click the image icon to add a graphic</a:t>
            </a:r>
          </a:p>
          <a:p>
            <a:pPr lvl="1"/>
            <a:r>
              <a:rPr lang="en-US" dirty="0" smtClean="0"/>
              <a:t>Second level</a:t>
            </a:r>
          </a:p>
        </p:txBody>
      </p:sp>
      <p:sp>
        <p:nvSpPr>
          <p:cNvPr id="12" name="Title Placeholder 1"/>
          <p:cNvSpPr>
            <a:spLocks noGrp="1"/>
          </p:cNvSpPr>
          <p:nvPr>
            <p:ph type="title" hasCustomPrompt="1"/>
          </p:nvPr>
        </p:nvSpPr>
        <p:spPr>
          <a:xfrm>
            <a:off x="622710" y="187202"/>
            <a:ext cx="10968431" cy="1570983"/>
          </a:xfrm>
          <a:prstGeom prst="rect">
            <a:avLst/>
          </a:prstGeom>
        </p:spPr>
        <p:txBody>
          <a:bodyPr vert="horz" lIns="0" tIns="43960" rIns="87919" bIns="43960" rtlCol="0" anchor="ctr" anchorCtr="0">
            <a:noAutofit/>
          </a:bodyPr>
          <a:lstStyle>
            <a:lvl1pPr>
              <a:defRPr>
                <a:latin typeface="+mj-lt"/>
              </a:defRPr>
            </a:lvl1pPr>
          </a:lstStyle>
          <a:p>
            <a:r>
              <a:rPr lang="en-US" dirty="0" smtClean="0"/>
              <a:t>Click to Edit Slide Title in </a:t>
            </a:r>
            <a:r>
              <a:rPr lang="en-US" dirty="0" err="1" smtClean="0"/>
              <a:t>Titlecase</a:t>
            </a:r>
            <a:endParaRPr lang="en-US" dirty="0"/>
          </a:p>
        </p:txBody>
      </p:sp>
      <p:sp>
        <p:nvSpPr>
          <p:cNvPr id="6" name="Content Placeholder 1"/>
          <p:cNvSpPr>
            <a:spLocks noGrp="1"/>
          </p:cNvSpPr>
          <p:nvPr>
            <p:ph sz="quarter" idx="19" hasCustomPrompt="1"/>
          </p:nvPr>
        </p:nvSpPr>
        <p:spPr>
          <a:xfrm>
            <a:off x="6272073" y="1769808"/>
            <a:ext cx="5319068" cy="4230216"/>
          </a:xfrm>
        </p:spPr>
        <p:txBody>
          <a:bodyPr anchor="ctr">
            <a:normAutofit/>
          </a:bodyPr>
          <a:lstStyle>
            <a:lvl1pPr marL="74613" indent="-17463" algn="l">
              <a:spcBef>
                <a:spcPts val="1600"/>
              </a:spcBef>
              <a:spcAft>
                <a:spcPts val="0"/>
              </a:spcAft>
              <a:buClr>
                <a:schemeClr val="accent1"/>
              </a:buClr>
              <a:buSzPct val="25000"/>
              <a:buFont typeface="Myriad Pro" panose="020B0503030403020204" pitchFamily="34" charset="0"/>
              <a:buChar char=" "/>
              <a:defRPr sz="2800" b="0" i="0" baseline="0">
                <a:solidFill>
                  <a:schemeClr val="tx1"/>
                </a:solidFill>
                <a:latin typeface="+mn-lt"/>
              </a:defRPr>
            </a:lvl1pPr>
            <a:lvl2pPr marL="74613" indent="-17463" algn="l">
              <a:spcBef>
                <a:spcPts val="0"/>
              </a:spcBef>
              <a:spcAft>
                <a:spcPts val="0"/>
              </a:spcAft>
              <a:buClr>
                <a:schemeClr val="accent1"/>
              </a:buClr>
              <a:buSzPct val="25000"/>
              <a:buFont typeface="Myriad Pro" panose="020B0503030403020204" pitchFamily="34" charset="0"/>
              <a:buChar char=" "/>
              <a:defRPr lang="en-US" sz="2400" b="0" i="0" kern="1200" baseline="0" dirty="0" smtClean="0">
                <a:solidFill>
                  <a:schemeClr val="accent1"/>
                </a:solidFill>
                <a:latin typeface="+mn-lt"/>
                <a:ea typeface="+mn-ea"/>
                <a:cs typeface="Arial"/>
              </a:defRPr>
            </a:lvl2pPr>
            <a:lvl3pPr marL="57150" indent="0" algn="l">
              <a:spcBef>
                <a:spcPts val="0"/>
              </a:spcBef>
              <a:buClr>
                <a:srgbClr val="FF6600"/>
              </a:buClr>
              <a:buSzPct val="25000"/>
              <a:buFont typeface="Myriad Pro" panose="020B0503030403020204" pitchFamily="34" charset="0"/>
              <a:buChar char=" "/>
              <a:defRPr sz="2200" b="0" i="0" baseline="0">
                <a:solidFill>
                  <a:schemeClr val="accent1"/>
                </a:solidFill>
                <a:latin typeface="Myriad Pro Light" panose="020B0403030403020204" pitchFamily="34" charset="0"/>
              </a:defRPr>
            </a:lvl3pPr>
            <a:lvl4pPr marL="883245" indent="0" algn="ctr">
              <a:buClr>
                <a:srgbClr val="FF6600"/>
              </a:buClr>
              <a:buSzPct val="70000"/>
              <a:buFontTx/>
              <a:buNone/>
              <a:defRPr sz="3200" b="0" i="0" baseline="0">
                <a:latin typeface="Helvetica Light"/>
                <a:cs typeface="Arial"/>
              </a:defRPr>
            </a:lvl4pPr>
            <a:lvl5pPr marL="1176303" indent="-297129">
              <a:buClrTx/>
              <a:defRPr sz="2133">
                <a:latin typeface="Arial"/>
                <a:cs typeface="Arial"/>
              </a:defRPr>
            </a:lvl5pPr>
          </a:lstStyle>
          <a:p>
            <a:pPr lvl="0"/>
            <a:r>
              <a:rPr lang="en-US" dirty="0" smtClean="0"/>
              <a:t>Click to edit text or click the image icon to add a graphic</a:t>
            </a:r>
          </a:p>
          <a:p>
            <a:pPr lvl="1"/>
            <a:r>
              <a:rPr lang="en-US" dirty="0" smtClean="0"/>
              <a:t>Second level</a:t>
            </a:r>
          </a:p>
        </p:txBody>
      </p:sp>
    </p:spTree>
    <p:extLst>
      <p:ext uri="{BB962C8B-B14F-4D97-AF65-F5344CB8AC3E}">
        <p14:creationId xmlns:p14="http://schemas.microsoft.com/office/powerpoint/2010/main" val="4092194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bg>
      <p:bgRef idx="1001">
        <a:schemeClr val="bg1"/>
      </p:bgRef>
    </p:bg>
    <p:spTree>
      <p:nvGrpSpPr>
        <p:cNvPr id="1" name=""/>
        <p:cNvGrpSpPr/>
        <p:nvPr/>
      </p:nvGrpSpPr>
      <p:grpSpPr>
        <a:xfrm>
          <a:off x="0" y="0"/>
          <a:ext cx="0" cy="0"/>
          <a:chOff x="0" y="0"/>
          <a:chExt cx="0" cy="0"/>
        </a:xfrm>
      </p:grpSpPr>
      <p:sp>
        <p:nvSpPr>
          <p:cNvPr id="11" name="Content 2 Placeholder"/>
          <p:cNvSpPr>
            <a:spLocks noGrp="1"/>
          </p:cNvSpPr>
          <p:nvPr>
            <p:ph sz="quarter" idx="23" hasCustomPrompt="1"/>
          </p:nvPr>
        </p:nvSpPr>
        <p:spPr>
          <a:xfrm>
            <a:off x="6256883" y="2672077"/>
            <a:ext cx="5327904" cy="3340608"/>
          </a:xfrm>
        </p:spPr>
        <p:txBody>
          <a:bodyPr>
            <a:normAutofit/>
          </a:bodyPr>
          <a:lstStyle>
            <a:lvl1pPr>
              <a:defRPr sz="2600"/>
            </a:lvl1pPr>
            <a:lvl3pPr>
              <a:defRPr sz="2200"/>
            </a:lvl3pPr>
            <a:lvl4pPr>
              <a:defRPr sz="2000"/>
            </a:lvl4pPr>
            <a:lvl5pPr>
              <a:defRPr sz="1800"/>
            </a:lvl5pPr>
          </a:lstStyle>
          <a:p>
            <a:pPr lvl="0"/>
            <a:r>
              <a:rPr lang="en-US" dirty="0" smtClean="0"/>
              <a:t>Click to edit text or click the image icon to add a graphic</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Subtitle 2"/>
          <p:cNvSpPr>
            <a:spLocks noGrp="1"/>
          </p:cNvSpPr>
          <p:nvPr>
            <p:ph type="body" sz="quarter" idx="18" hasCustomPrompt="1"/>
          </p:nvPr>
        </p:nvSpPr>
        <p:spPr>
          <a:xfrm>
            <a:off x="6256883" y="1768634"/>
            <a:ext cx="5317052" cy="745412"/>
          </a:xfrm>
        </p:spPr>
        <p:txBody>
          <a:bodyPr anchor="ctr">
            <a:normAutofit/>
          </a:bodyPr>
          <a:lstStyle>
            <a:lvl1pPr marL="0" indent="0" algn="l">
              <a:buNone/>
              <a:defRPr sz="2800" b="0" i="0">
                <a:solidFill>
                  <a:schemeClr val="accent1"/>
                </a:solidFill>
                <a:latin typeface="Myriad Pro" panose="020B0503030403020204" pitchFamily="34" charset="0"/>
              </a:defRPr>
            </a:lvl1pPr>
          </a:lstStyle>
          <a:p>
            <a:pPr lvl="0"/>
            <a:r>
              <a:rPr lang="en-US" dirty="0" smtClean="0"/>
              <a:t>Click to Edit Column Title</a:t>
            </a:r>
          </a:p>
        </p:txBody>
      </p:sp>
      <p:sp>
        <p:nvSpPr>
          <p:cNvPr id="4" name="Content 1 Placeholder"/>
          <p:cNvSpPr>
            <a:spLocks noGrp="1"/>
          </p:cNvSpPr>
          <p:nvPr>
            <p:ph sz="quarter" idx="22" hasCustomPrompt="1"/>
          </p:nvPr>
        </p:nvSpPr>
        <p:spPr>
          <a:xfrm>
            <a:off x="605368" y="2672077"/>
            <a:ext cx="5327904" cy="3340608"/>
          </a:xfrm>
        </p:spPr>
        <p:txBody>
          <a:bodyPr>
            <a:normAutofit/>
          </a:bodyPr>
          <a:lstStyle>
            <a:lvl1pPr>
              <a:defRPr sz="2600"/>
            </a:lvl1pPr>
            <a:lvl2pPr>
              <a:defRPr sz="2400"/>
            </a:lvl2pPr>
            <a:lvl3pPr>
              <a:defRPr sz="2200"/>
            </a:lvl3pPr>
            <a:lvl4pPr>
              <a:defRPr sz="2000"/>
            </a:lvl4pPr>
            <a:lvl5pPr>
              <a:defRPr sz="1800"/>
            </a:lvl5pPr>
          </a:lstStyle>
          <a:p>
            <a:pPr lvl="0"/>
            <a:r>
              <a:rPr lang="en-US" dirty="0" smtClean="0"/>
              <a:t>Click to edit text or click the image icon to add a graphic</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ubtitle 1"/>
          <p:cNvSpPr>
            <a:spLocks noGrp="1"/>
          </p:cNvSpPr>
          <p:nvPr>
            <p:ph type="body" sz="quarter" idx="17" hasCustomPrompt="1"/>
          </p:nvPr>
        </p:nvSpPr>
        <p:spPr>
          <a:xfrm>
            <a:off x="605368" y="1767090"/>
            <a:ext cx="5325003" cy="746957"/>
          </a:xfrm>
        </p:spPr>
        <p:txBody>
          <a:bodyPr anchor="ctr">
            <a:normAutofit/>
          </a:bodyPr>
          <a:lstStyle>
            <a:lvl1pPr marL="0" indent="0" algn="l">
              <a:buNone/>
              <a:defRPr sz="2800" b="0" i="0" baseline="0">
                <a:solidFill>
                  <a:schemeClr val="accent1"/>
                </a:solidFill>
                <a:latin typeface="Myriad Pro" panose="020B0503030403020204" pitchFamily="34" charset="0"/>
              </a:defRPr>
            </a:lvl1pPr>
          </a:lstStyle>
          <a:p>
            <a:pPr lvl="0"/>
            <a:r>
              <a:rPr lang="en-US" dirty="0" smtClean="0"/>
              <a:t>Click to Edit Column Title</a:t>
            </a:r>
          </a:p>
        </p:txBody>
      </p:sp>
      <p:sp>
        <p:nvSpPr>
          <p:cNvPr id="20" name="Title"/>
          <p:cNvSpPr>
            <a:spLocks noGrp="1"/>
          </p:cNvSpPr>
          <p:nvPr>
            <p:ph type="title" hasCustomPrompt="1"/>
          </p:nvPr>
        </p:nvSpPr>
        <p:spPr>
          <a:xfrm>
            <a:off x="605371" y="187202"/>
            <a:ext cx="10991380" cy="1570983"/>
          </a:xfrm>
          <a:prstGeom prst="rect">
            <a:avLst/>
          </a:prstGeom>
        </p:spPr>
        <p:txBody>
          <a:bodyPr vert="horz" lIns="0" tIns="43960" rIns="87919" bIns="43960" rtlCol="0" anchor="ctr" anchorCtr="0">
            <a:noAutofit/>
          </a:bodyPr>
          <a:lstStyle>
            <a:lvl1pPr>
              <a:defRPr sz="4400">
                <a:solidFill>
                  <a:schemeClr val="tx1"/>
                </a:solidFill>
                <a:latin typeface="+mj-lt"/>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714762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s Left | Gray Right">
    <p:spTree>
      <p:nvGrpSpPr>
        <p:cNvPr id="1" name=""/>
        <p:cNvGrpSpPr/>
        <p:nvPr/>
      </p:nvGrpSpPr>
      <p:grpSpPr>
        <a:xfrm>
          <a:off x="0" y="0"/>
          <a:ext cx="0" cy="0"/>
          <a:chOff x="0" y="0"/>
          <a:chExt cx="0" cy="0"/>
        </a:xfrm>
      </p:grpSpPr>
      <p:sp>
        <p:nvSpPr>
          <p:cNvPr id="10" name="Gray Box Background"/>
          <p:cNvSpPr/>
          <p:nvPr userDrawn="1"/>
        </p:nvSpPr>
        <p:spPr>
          <a:xfrm>
            <a:off x="7206965" y="1758184"/>
            <a:ext cx="4517459" cy="4239281"/>
          </a:xfrm>
          <a:prstGeom prst="rect">
            <a:avLst/>
          </a:prstGeom>
          <a:solidFill>
            <a:schemeClr val="bg1">
              <a:lumMod val="95000"/>
            </a:schemeClr>
          </a:solidFill>
          <a:ln w="12700">
            <a:miter lim="400000"/>
          </a:ln>
        </p:spPr>
        <p:txBody>
          <a:bodyPr lIns="38099" tIns="38100" rIns="38099" bIns="38100" anchor="ctr"/>
          <a:lstStyle/>
          <a:p>
            <a:pPr defTabSz="586116">
              <a:defRPr sz="2400"/>
            </a:pPr>
            <a:endParaRPr sz="3200">
              <a:solidFill>
                <a:srgbClr val="333333"/>
              </a:solidFill>
            </a:endParaRPr>
          </a:p>
        </p:txBody>
      </p:sp>
      <p:sp>
        <p:nvSpPr>
          <p:cNvPr id="8" name="Right Placeholder"/>
          <p:cNvSpPr>
            <a:spLocks noGrp="1"/>
          </p:cNvSpPr>
          <p:nvPr>
            <p:ph sz="quarter" idx="18" hasCustomPrompt="1"/>
          </p:nvPr>
        </p:nvSpPr>
        <p:spPr>
          <a:xfrm>
            <a:off x="7435775" y="1972233"/>
            <a:ext cx="4031781" cy="3824944"/>
          </a:xfrm>
        </p:spPr>
        <p:txBody>
          <a:bodyPr anchor="ctr">
            <a:normAutofit/>
          </a:bodyPr>
          <a:lstStyle>
            <a:lvl1pPr marL="0" indent="0" algn="ctr">
              <a:buClr>
                <a:schemeClr val="accent1"/>
              </a:buClr>
              <a:buNone/>
              <a:defRPr sz="2400" baseline="0">
                <a:solidFill>
                  <a:schemeClr val="tx1"/>
                </a:solidFill>
                <a:latin typeface="Myriad Pro" panose="020B0503030403020204" pitchFamily="34" charset="0"/>
              </a:defRPr>
            </a:lvl1pPr>
            <a:lvl2pPr>
              <a:buClr>
                <a:schemeClr val="bg1">
                  <a:lumMod val="65000"/>
                </a:schemeClr>
              </a:buClr>
              <a:defRPr sz="2800"/>
            </a:lvl2pPr>
            <a:lvl3pPr>
              <a:buClr>
                <a:schemeClr val="bg1">
                  <a:lumMod val="85000"/>
                </a:schemeClr>
              </a:buClr>
              <a:defRPr sz="2400"/>
            </a:lvl3pPr>
            <a:lvl4pPr>
              <a:defRPr sz="2133"/>
            </a:lvl4pPr>
            <a:lvl5pPr marL="879174" indent="0">
              <a:buNone/>
              <a:defRPr sz="1867"/>
            </a:lvl5pPr>
          </a:lstStyle>
          <a:p>
            <a:r>
              <a:rPr lang="en-US" dirty="0" smtClean="0"/>
              <a:t>Drag picture </a:t>
            </a:r>
            <a:br>
              <a:rPr lang="en-US" dirty="0" smtClean="0"/>
            </a:br>
            <a:r>
              <a:rPr lang="en-US" dirty="0" smtClean="0"/>
              <a:t>to placeholder </a:t>
            </a:r>
            <a:br>
              <a:rPr lang="en-US" dirty="0" smtClean="0"/>
            </a:br>
            <a:r>
              <a:rPr lang="en-US" dirty="0" smtClean="0"/>
              <a:t>or click icon to </a:t>
            </a:r>
            <a:br>
              <a:rPr lang="en-US" dirty="0" smtClean="0"/>
            </a:br>
            <a:r>
              <a:rPr lang="en-US" dirty="0" smtClean="0"/>
              <a:t>add a graphic</a:t>
            </a:r>
            <a:endParaRPr lang="en-US" dirty="0"/>
          </a:p>
        </p:txBody>
      </p:sp>
      <p:sp>
        <p:nvSpPr>
          <p:cNvPr id="21" name="Left Content Placeholder"/>
          <p:cNvSpPr>
            <a:spLocks noGrp="1"/>
          </p:cNvSpPr>
          <p:nvPr>
            <p:ph sz="quarter" idx="13" hasCustomPrompt="1"/>
          </p:nvPr>
        </p:nvSpPr>
        <p:spPr>
          <a:xfrm>
            <a:off x="603126" y="1769808"/>
            <a:ext cx="6220013" cy="4230307"/>
          </a:xfrm>
        </p:spPr>
        <p:txBody>
          <a:bodyPr>
            <a:normAutofit/>
          </a:bodyPr>
          <a:lstStyle>
            <a:lvl1pPr marL="297129" indent="-297129">
              <a:buClr>
                <a:schemeClr val="accent1"/>
              </a:buClr>
              <a:buSzPct val="70000"/>
              <a:buFont typeface="Wingdings" charset="2"/>
              <a:buChar char="§"/>
              <a:defRPr sz="2600" b="0" i="0" baseline="0">
                <a:solidFill>
                  <a:schemeClr val="tx1"/>
                </a:solidFill>
                <a:latin typeface="+mn-lt"/>
              </a:defRPr>
            </a:lvl1pPr>
            <a:lvl2pPr marL="586116" indent="-288987">
              <a:buClr>
                <a:schemeClr val="bg1">
                  <a:lumMod val="65000"/>
                </a:schemeClr>
              </a:buClr>
              <a:buSzPct val="70000"/>
              <a:buFont typeface="Lucida Grande"/>
              <a:buChar char="-"/>
              <a:defRPr b="0" i="0" baseline="0">
                <a:solidFill>
                  <a:schemeClr val="tx1"/>
                </a:solidFill>
                <a:latin typeface="+mn-lt"/>
              </a:defRPr>
            </a:lvl2pPr>
            <a:lvl3pPr marL="883243" indent="-286954">
              <a:buClr>
                <a:schemeClr val="bg1">
                  <a:lumMod val="85000"/>
                </a:schemeClr>
              </a:buClr>
              <a:buSzPct val="70000"/>
              <a:buFont typeface="Lucida Grande"/>
              <a:buChar char="•"/>
              <a:defRPr sz="2200" b="0" i="0" baseline="0">
                <a:solidFill>
                  <a:schemeClr val="tx1"/>
                </a:solidFill>
                <a:latin typeface="+mn-lt"/>
              </a:defRPr>
            </a:lvl3pPr>
            <a:lvl4pPr marL="1096934" indent="-213689">
              <a:buClr>
                <a:schemeClr val="bg1">
                  <a:lumMod val="85000"/>
                </a:schemeClr>
              </a:buClr>
              <a:buSzPct val="70000"/>
              <a:buFont typeface="Lucida Grande"/>
              <a:buChar char="•"/>
              <a:defRPr sz="2000" b="0" i="0" baseline="0">
                <a:solidFill>
                  <a:schemeClr val="tx1"/>
                </a:solidFill>
                <a:latin typeface="+mn-lt"/>
                <a:cs typeface="Arial"/>
              </a:defRPr>
            </a:lvl4pPr>
            <a:lvl5pPr marL="1176303" indent="-297129">
              <a:buClrTx/>
              <a:defRPr sz="2133">
                <a:latin typeface="Arial"/>
                <a:cs typeface="Arial"/>
              </a:defRPr>
            </a:lvl5pPr>
          </a:lstStyle>
          <a:p>
            <a:pPr lvl="0"/>
            <a:r>
              <a:rPr lang="en-US" dirty="0" smtClean="0"/>
              <a:t>Click to edit text or click the image icon to add a graphic</a:t>
            </a:r>
          </a:p>
          <a:p>
            <a:pPr lvl="1"/>
            <a:r>
              <a:rPr lang="en-US" dirty="0" smtClean="0"/>
              <a:t>Second Level</a:t>
            </a:r>
          </a:p>
          <a:p>
            <a:pPr lvl="2"/>
            <a:r>
              <a:rPr lang="en-US" dirty="0" smtClean="0"/>
              <a:t>Third Level</a:t>
            </a:r>
          </a:p>
          <a:p>
            <a:pPr lvl="3"/>
            <a:r>
              <a:rPr lang="en-US" dirty="0" smtClean="0"/>
              <a:t>Fourth Level</a:t>
            </a:r>
          </a:p>
        </p:txBody>
      </p:sp>
      <p:sp>
        <p:nvSpPr>
          <p:cNvPr id="19" name="Title"/>
          <p:cNvSpPr>
            <a:spLocks noGrp="1"/>
          </p:cNvSpPr>
          <p:nvPr>
            <p:ph type="title" hasCustomPrompt="1"/>
          </p:nvPr>
        </p:nvSpPr>
        <p:spPr>
          <a:xfrm>
            <a:off x="605371" y="187202"/>
            <a:ext cx="10991380" cy="1570983"/>
          </a:xfrm>
          <a:prstGeom prst="rect">
            <a:avLst/>
          </a:prstGeom>
        </p:spPr>
        <p:txBody>
          <a:bodyPr vert="horz" lIns="0" tIns="43960" rIns="87919" bIns="43960" rtlCol="0" anchor="ctr" anchorCtr="0">
            <a:noAutofit/>
          </a:bodyPr>
          <a:lstStyle>
            <a:lvl1pPr>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919598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Column Text/Graphic">
    <p:spTree>
      <p:nvGrpSpPr>
        <p:cNvPr id="1" name=""/>
        <p:cNvGrpSpPr/>
        <p:nvPr/>
      </p:nvGrpSpPr>
      <p:grpSpPr>
        <a:xfrm>
          <a:off x="0" y="0"/>
          <a:ext cx="0" cy="0"/>
          <a:chOff x="0" y="0"/>
          <a:chExt cx="0" cy="0"/>
        </a:xfrm>
      </p:grpSpPr>
      <p:sp>
        <p:nvSpPr>
          <p:cNvPr id="18" name="Content Placeholder 3"/>
          <p:cNvSpPr>
            <a:spLocks noGrp="1"/>
          </p:cNvSpPr>
          <p:nvPr>
            <p:ph sz="quarter" idx="20" hasCustomPrompt="1"/>
          </p:nvPr>
        </p:nvSpPr>
        <p:spPr>
          <a:xfrm>
            <a:off x="8114721" y="1758185"/>
            <a:ext cx="3482031" cy="4230308"/>
          </a:xfrm>
        </p:spPr>
        <p:txBody>
          <a:bodyPr anchor="ctr">
            <a:normAutofit/>
          </a:bodyPr>
          <a:lstStyle>
            <a:lvl1pPr marL="0" indent="0" algn="ctr">
              <a:spcBef>
                <a:spcPts val="0"/>
              </a:spcBef>
              <a:spcAft>
                <a:spcPts val="800"/>
              </a:spcAft>
              <a:buClr>
                <a:srgbClr val="FF6600"/>
              </a:buClr>
              <a:buFontTx/>
              <a:buNone/>
              <a:defRPr sz="2800">
                <a:latin typeface="+mn-lt"/>
              </a:defRPr>
            </a:lvl1pPr>
            <a:lvl2pPr>
              <a:buClr>
                <a:srgbClr val="FF6600"/>
              </a:buClr>
              <a:defRPr sz="2800"/>
            </a:lvl2pPr>
            <a:lvl3pPr>
              <a:buClr>
                <a:srgbClr val="FF6600"/>
              </a:buClr>
              <a:defRPr sz="2400"/>
            </a:lvl3pPr>
            <a:lvl4pPr>
              <a:defRPr sz="2133"/>
            </a:lvl4pPr>
            <a:lvl5pPr marL="879174" indent="0">
              <a:buNone/>
              <a:defRPr sz="1867"/>
            </a:lvl5pPr>
          </a:lstStyle>
          <a:p>
            <a:pPr lvl="0"/>
            <a:r>
              <a:rPr lang="en-US" dirty="0" smtClean="0"/>
              <a:t>Click to edit text or click the image icon to add a graphic</a:t>
            </a:r>
          </a:p>
        </p:txBody>
      </p:sp>
      <p:sp>
        <p:nvSpPr>
          <p:cNvPr id="12" name="Content Placeholder 2"/>
          <p:cNvSpPr>
            <a:spLocks noGrp="1"/>
          </p:cNvSpPr>
          <p:nvPr>
            <p:ph sz="quarter" idx="19" hasCustomPrompt="1"/>
          </p:nvPr>
        </p:nvSpPr>
        <p:spPr>
          <a:xfrm>
            <a:off x="4354986" y="1769807"/>
            <a:ext cx="3482031" cy="4230308"/>
          </a:xfrm>
        </p:spPr>
        <p:txBody>
          <a:bodyPr anchor="ctr">
            <a:normAutofit/>
          </a:bodyPr>
          <a:lstStyle>
            <a:lvl1pPr marL="0" indent="0" algn="ctr">
              <a:spcBef>
                <a:spcPts val="0"/>
              </a:spcBef>
              <a:spcAft>
                <a:spcPts val="800"/>
              </a:spcAft>
              <a:buClr>
                <a:srgbClr val="FF6600"/>
              </a:buClr>
              <a:buFontTx/>
              <a:buNone/>
              <a:defRPr sz="2800">
                <a:latin typeface="+mn-lt"/>
              </a:defRPr>
            </a:lvl1pPr>
            <a:lvl2pPr>
              <a:buClr>
                <a:srgbClr val="FF6600"/>
              </a:buClr>
              <a:defRPr sz="2800"/>
            </a:lvl2pPr>
            <a:lvl3pPr>
              <a:buClr>
                <a:srgbClr val="FF6600"/>
              </a:buClr>
              <a:defRPr sz="2400"/>
            </a:lvl3pPr>
            <a:lvl4pPr>
              <a:defRPr sz="2133"/>
            </a:lvl4pPr>
            <a:lvl5pPr marL="879174" indent="0">
              <a:buNone/>
              <a:defRPr sz="1867"/>
            </a:lvl5pPr>
          </a:lstStyle>
          <a:p>
            <a:pPr lvl="0"/>
            <a:r>
              <a:rPr lang="en-US" dirty="0" smtClean="0"/>
              <a:t>Click to edit text or click the image icon to add a graphic</a:t>
            </a:r>
          </a:p>
        </p:txBody>
      </p:sp>
      <p:sp>
        <p:nvSpPr>
          <p:cNvPr id="16" name="Content Placeholder 1"/>
          <p:cNvSpPr>
            <a:spLocks noGrp="1"/>
          </p:cNvSpPr>
          <p:nvPr>
            <p:ph sz="quarter" idx="18" hasCustomPrompt="1"/>
          </p:nvPr>
        </p:nvSpPr>
        <p:spPr>
          <a:xfrm>
            <a:off x="605371" y="1769807"/>
            <a:ext cx="3482031" cy="4230308"/>
          </a:xfrm>
        </p:spPr>
        <p:txBody>
          <a:bodyPr anchor="ctr">
            <a:normAutofit/>
          </a:bodyPr>
          <a:lstStyle>
            <a:lvl1pPr marL="0" indent="0" algn="ctr">
              <a:spcBef>
                <a:spcPts val="0"/>
              </a:spcBef>
              <a:spcAft>
                <a:spcPts val="800"/>
              </a:spcAft>
              <a:buClr>
                <a:srgbClr val="FF6600"/>
              </a:buClr>
              <a:buFontTx/>
              <a:buNone/>
              <a:defRPr sz="2800" baseline="0">
                <a:latin typeface="+mn-lt"/>
              </a:defRPr>
            </a:lvl1pPr>
            <a:lvl2pPr marL="297129" indent="0" algn="ctr">
              <a:buClr>
                <a:srgbClr val="FF6600"/>
              </a:buClr>
              <a:buFontTx/>
              <a:buNone/>
              <a:defRPr sz="2800"/>
            </a:lvl2pPr>
            <a:lvl3pPr marL="596289" indent="0" algn="ctr">
              <a:buClr>
                <a:srgbClr val="FF6600"/>
              </a:buClr>
              <a:buFontTx/>
              <a:buNone/>
              <a:defRPr sz="2400"/>
            </a:lvl3pPr>
            <a:lvl4pPr>
              <a:defRPr sz="2133"/>
            </a:lvl4pPr>
            <a:lvl5pPr marL="879174" indent="0">
              <a:buNone/>
              <a:defRPr sz="1867"/>
            </a:lvl5pPr>
          </a:lstStyle>
          <a:p>
            <a:pPr lvl="0"/>
            <a:r>
              <a:rPr lang="en-US" dirty="0" smtClean="0"/>
              <a:t>Click to edit text or click the image icon to add a graphic</a:t>
            </a:r>
          </a:p>
        </p:txBody>
      </p:sp>
      <p:sp>
        <p:nvSpPr>
          <p:cNvPr id="20" name="Title"/>
          <p:cNvSpPr>
            <a:spLocks noGrp="1"/>
          </p:cNvSpPr>
          <p:nvPr>
            <p:ph type="title" hasCustomPrompt="1"/>
          </p:nvPr>
        </p:nvSpPr>
        <p:spPr>
          <a:xfrm>
            <a:off x="605371" y="187202"/>
            <a:ext cx="10991380" cy="1570983"/>
          </a:xfrm>
          <a:prstGeom prst="rect">
            <a:avLst/>
          </a:prstGeom>
        </p:spPr>
        <p:txBody>
          <a:bodyPr vert="horz" lIns="0" tIns="43960" rIns="87919" bIns="43960" rtlCol="0" anchor="ctr" anchorCtr="0">
            <a:noAutofit/>
          </a:bodyPr>
          <a:lstStyle>
            <a:lvl1pPr>
              <a:defRPr>
                <a:solidFill>
                  <a:schemeClr val="tx1"/>
                </a:solidFill>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4285789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Color Chunking">
    <p:spTree>
      <p:nvGrpSpPr>
        <p:cNvPr id="1" name=""/>
        <p:cNvGrpSpPr/>
        <p:nvPr/>
      </p:nvGrpSpPr>
      <p:grpSpPr>
        <a:xfrm>
          <a:off x="0" y="0"/>
          <a:ext cx="0" cy="0"/>
          <a:chOff x="0" y="0"/>
          <a:chExt cx="0" cy="0"/>
        </a:xfrm>
      </p:grpSpPr>
      <p:sp>
        <p:nvSpPr>
          <p:cNvPr id="12" name="Blue Box"/>
          <p:cNvSpPr>
            <a:spLocks noGrp="1"/>
          </p:cNvSpPr>
          <p:nvPr>
            <p:ph type="body" sz="quarter" idx="38" hasCustomPrompt="1"/>
          </p:nvPr>
        </p:nvSpPr>
        <p:spPr>
          <a:xfrm>
            <a:off x="6211120" y="4134748"/>
            <a:ext cx="3462528" cy="2084832"/>
          </a:xfrm>
          <a:solidFill>
            <a:schemeClr val="accent3"/>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13" name="Gray Box"/>
          <p:cNvSpPr>
            <a:spLocks noGrp="1"/>
          </p:cNvSpPr>
          <p:nvPr>
            <p:ph type="body" sz="quarter" idx="39" hasCustomPrompt="1"/>
          </p:nvPr>
        </p:nvSpPr>
        <p:spPr>
          <a:xfrm>
            <a:off x="2488415" y="4134748"/>
            <a:ext cx="3462528" cy="2084832"/>
          </a:xfrm>
          <a:solidFill>
            <a:schemeClr val="bg1">
              <a:lumMod val="65000"/>
            </a:schemeClr>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11" name="Green Box"/>
          <p:cNvSpPr>
            <a:spLocks noGrp="1"/>
          </p:cNvSpPr>
          <p:nvPr>
            <p:ph type="body" sz="quarter" idx="37" hasCustomPrompt="1"/>
          </p:nvPr>
        </p:nvSpPr>
        <p:spPr>
          <a:xfrm>
            <a:off x="6211120" y="1803061"/>
            <a:ext cx="3462528" cy="2084832"/>
          </a:xfrm>
          <a:solidFill>
            <a:schemeClr val="accent4"/>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5" name="Orange Box"/>
          <p:cNvSpPr>
            <a:spLocks noGrp="1"/>
          </p:cNvSpPr>
          <p:nvPr>
            <p:ph type="body" sz="quarter" idx="36"/>
          </p:nvPr>
        </p:nvSpPr>
        <p:spPr>
          <a:xfrm>
            <a:off x="2488415" y="1803061"/>
            <a:ext cx="3462528" cy="2084832"/>
          </a:xfrm>
          <a:solidFill>
            <a:schemeClr val="accent1"/>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smtClean="0"/>
              <a:t>Click to edit Master text styles</a:t>
            </a:r>
          </a:p>
        </p:txBody>
      </p:sp>
      <p:sp>
        <p:nvSpPr>
          <p:cNvPr id="27" name="Title"/>
          <p:cNvSpPr>
            <a:spLocks noGrp="1"/>
          </p:cNvSpPr>
          <p:nvPr>
            <p:ph type="title" hasCustomPrompt="1"/>
          </p:nvPr>
        </p:nvSpPr>
        <p:spPr>
          <a:xfrm>
            <a:off x="605371" y="187202"/>
            <a:ext cx="10991380" cy="1570983"/>
          </a:xfrm>
        </p:spPr>
        <p:txBody>
          <a:bodyPr/>
          <a:lstStyle>
            <a:lvl1pPr>
              <a:defRPr>
                <a:solidFill>
                  <a:schemeClr val="tx1"/>
                </a:solidFill>
                <a:latin typeface="+mj-lt"/>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2256718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Color Chunking">
    <p:spTree>
      <p:nvGrpSpPr>
        <p:cNvPr id="1" name=""/>
        <p:cNvGrpSpPr/>
        <p:nvPr/>
      </p:nvGrpSpPr>
      <p:grpSpPr>
        <a:xfrm>
          <a:off x="0" y="0"/>
          <a:ext cx="0" cy="0"/>
          <a:chOff x="0" y="0"/>
          <a:chExt cx="0" cy="0"/>
        </a:xfrm>
      </p:grpSpPr>
      <p:sp>
        <p:nvSpPr>
          <p:cNvPr id="11" name="Bottom Right Box"/>
          <p:cNvSpPr>
            <a:spLocks noGrp="1"/>
          </p:cNvSpPr>
          <p:nvPr>
            <p:ph type="body" sz="quarter" idx="39" hasCustomPrompt="1"/>
          </p:nvPr>
        </p:nvSpPr>
        <p:spPr>
          <a:xfrm>
            <a:off x="8095211" y="4162972"/>
            <a:ext cx="3462528" cy="2084832"/>
          </a:xfrm>
          <a:solidFill>
            <a:schemeClr val="accent5"/>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12" name="Middle Bottom Box"/>
          <p:cNvSpPr>
            <a:spLocks noGrp="1"/>
          </p:cNvSpPr>
          <p:nvPr>
            <p:ph type="body" sz="quarter" idx="40" hasCustomPrompt="1"/>
          </p:nvPr>
        </p:nvSpPr>
        <p:spPr>
          <a:xfrm>
            <a:off x="4360493" y="4162972"/>
            <a:ext cx="3462528" cy="2084832"/>
          </a:xfrm>
          <a:solidFill>
            <a:schemeClr val="accent3"/>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13" name="Bottom Left Box"/>
          <p:cNvSpPr>
            <a:spLocks noGrp="1"/>
          </p:cNvSpPr>
          <p:nvPr>
            <p:ph type="body" sz="quarter" idx="41" hasCustomPrompt="1"/>
          </p:nvPr>
        </p:nvSpPr>
        <p:spPr>
          <a:xfrm>
            <a:off x="625776" y="4162972"/>
            <a:ext cx="3462528" cy="2084832"/>
          </a:xfrm>
          <a:solidFill>
            <a:schemeClr val="tx1"/>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10" name="Top Right Box"/>
          <p:cNvSpPr>
            <a:spLocks noGrp="1"/>
          </p:cNvSpPr>
          <p:nvPr>
            <p:ph type="body" sz="quarter" idx="38" hasCustomPrompt="1"/>
          </p:nvPr>
        </p:nvSpPr>
        <p:spPr>
          <a:xfrm>
            <a:off x="8095211" y="1801707"/>
            <a:ext cx="3462528" cy="2084832"/>
          </a:xfrm>
          <a:solidFill>
            <a:schemeClr val="tx2">
              <a:lumMod val="60000"/>
              <a:lumOff val="40000"/>
            </a:schemeClr>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9" name="Top Middle Box"/>
          <p:cNvSpPr>
            <a:spLocks noGrp="1"/>
          </p:cNvSpPr>
          <p:nvPr>
            <p:ph type="body" sz="quarter" idx="37" hasCustomPrompt="1"/>
          </p:nvPr>
        </p:nvSpPr>
        <p:spPr>
          <a:xfrm>
            <a:off x="4360493" y="1801707"/>
            <a:ext cx="3462528" cy="2084832"/>
          </a:xfrm>
          <a:solidFill>
            <a:schemeClr val="accent1"/>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14" name="Top Left Box"/>
          <p:cNvSpPr>
            <a:spLocks noGrp="1"/>
          </p:cNvSpPr>
          <p:nvPr>
            <p:ph type="body" sz="quarter" idx="42" hasCustomPrompt="1"/>
          </p:nvPr>
        </p:nvSpPr>
        <p:spPr>
          <a:xfrm>
            <a:off x="625776" y="1801707"/>
            <a:ext cx="3462528" cy="2084832"/>
          </a:xfrm>
          <a:solidFill>
            <a:schemeClr val="accent4"/>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15" name="Title"/>
          <p:cNvSpPr>
            <a:spLocks noGrp="1"/>
          </p:cNvSpPr>
          <p:nvPr>
            <p:ph type="title" hasCustomPrompt="1"/>
          </p:nvPr>
        </p:nvSpPr>
        <p:spPr>
          <a:xfrm>
            <a:off x="605371" y="187202"/>
            <a:ext cx="10991380" cy="1570983"/>
          </a:xfrm>
        </p:spPr>
        <p:txBody>
          <a:bodyPr/>
          <a:lstStyle>
            <a:lvl1pPr>
              <a:defRPr>
                <a:solidFill>
                  <a:schemeClr val="tx1"/>
                </a:solidFill>
                <a:latin typeface="+mj-lt"/>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3376775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Summary">
    <p:spTree>
      <p:nvGrpSpPr>
        <p:cNvPr id="1" name=""/>
        <p:cNvGrpSpPr/>
        <p:nvPr/>
      </p:nvGrpSpPr>
      <p:grpSpPr>
        <a:xfrm>
          <a:off x="0" y="0"/>
          <a:ext cx="0" cy="0"/>
          <a:chOff x="0" y="0"/>
          <a:chExt cx="0" cy="0"/>
        </a:xfrm>
      </p:grpSpPr>
      <p:cxnSp>
        <p:nvCxnSpPr>
          <p:cNvPr id="24" name="Orange Line"/>
          <p:cNvCxnSpPr/>
          <p:nvPr userDrawn="1"/>
        </p:nvCxnSpPr>
        <p:spPr>
          <a:xfrm>
            <a:off x="4064001" y="1753810"/>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9" name="Content 2"/>
          <p:cNvSpPr>
            <a:spLocks noGrp="1"/>
          </p:cNvSpPr>
          <p:nvPr>
            <p:ph type="body" sz="quarter" idx="10" hasCustomPrompt="1"/>
          </p:nvPr>
        </p:nvSpPr>
        <p:spPr>
          <a:xfrm>
            <a:off x="4478867" y="1826379"/>
            <a:ext cx="7095067" cy="4100288"/>
          </a:xfrm>
        </p:spPr>
        <p:txBody>
          <a:bodyPr lIns="0" rIns="0" bIns="0" anchor="ctr" anchorCtr="0">
            <a:normAutofit/>
          </a:bodyPr>
          <a:lstStyle>
            <a:lvl1pPr marL="0" marR="0" indent="0" algn="l" defTabSz="586116" rtl="0" eaLnBrk="1" fontAlgn="auto" latinLnBrk="0" hangingPunct="1">
              <a:lnSpc>
                <a:spcPct val="100000"/>
              </a:lnSpc>
              <a:spcBef>
                <a:spcPts val="0"/>
              </a:spcBef>
              <a:spcAft>
                <a:spcPts val="1600"/>
              </a:spcAft>
              <a:buClr>
                <a:schemeClr val="accent1"/>
              </a:buClr>
              <a:buSzPct val="70000"/>
              <a:buFont typeface="Wingdings" charset="2"/>
              <a:buNone/>
              <a:tabLst/>
              <a:defRPr sz="3200" b="0" baseline="0">
                <a:latin typeface="+mn-lt"/>
                <a:cs typeface="Myriad Pro" panose="020B0503030403020204" pitchFamily="34" charset="0"/>
              </a:defRPr>
            </a:lvl1pPr>
          </a:lstStyle>
          <a:p>
            <a:pPr lvl="0"/>
            <a:r>
              <a:rPr lang="en-US" dirty="0" smtClean="0"/>
              <a:t>Click to add overview of topics</a:t>
            </a:r>
          </a:p>
          <a:p>
            <a:pPr lvl="0"/>
            <a:r>
              <a:rPr lang="en-US" dirty="0" smtClean="0"/>
              <a:t>Don’t forget to include why this subject is important and build a little excitement about this course/module</a:t>
            </a:r>
          </a:p>
        </p:txBody>
      </p:sp>
      <p:sp>
        <p:nvSpPr>
          <p:cNvPr id="20" name="Content 1"/>
          <p:cNvSpPr>
            <a:spLocks noGrp="1"/>
          </p:cNvSpPr>
          <p:nvPr>
            <p:ph sz="quarter" idx="11" hasCustomPrompt="1"/>
          </p:nvPr>
        </p:nvSpPr>
        <p:spPr>
          <a:xfrm>
            <a:off x="1318366" y="2712749"/>
            <a:ext cx="2325095" cy="2327547"/>
          </a:xfrm>
        </p:spPr>
        <p:txBody>
          <a:bodyPr anchor="ctr">
            <a:normAutofit/>
          </a:bodyPr>
          <a:lstStyle>
            <a:lvl1pPr marL="0" indent="0" algn="ctr">
              <a:buNone/>
              <a:defRPr sz="2133">
                <a:solidFill>
                  <a:schemeClr val="tx1"/>
                </a:solidFill>
                <a:latin typeface="Myriad Pro" panose="020B0503030403020204" pitchFamily="34" charset="0"/>
              </a:defRPr>
            </a:lvl1pPr>
          </a:lstStyle>
          <a:p>
            <a:r>
              <a:rPr lang="en-US" dirty="0" smtClean="0"/>
              <a:t>Drag picture to placeholder or click icon to add a graphic</a:t>
            </a:r>
            <a:endParaRPr lang="en-US" dirty="0"/>
          </a:p>
        </p:txBody>
      </p:sp>
      <p:sp>
        <p:nvSpPr>
          <p:cNvPr id="3" name="Title Placeholder 1"/>
          <p:cNvSpPr>
            <a:spLocks noGrp="1"/>
          </p:cNvSpPr>
          <p:nvPr>
            <p:ph type="title" hasCustomPrompt="1"/>
          </p:nvPr>
        </p:nvSpPr>
        <p:spPr>
          <a:xfrm>
            <a:off x="605371" y="187202"/>
            <a:ext cx="10991380" cy="1570983"/>
          </a:xfrm>
          <a:prstGeom prst="rect">
            <a:avLst/>
          </a:prstGeom>
        </p:spPr>
        <p:txBody>
          <a:bodyPr vert="horz" lIns="0" tIns="43960" rIns="87919" bIns="43960" rtlCol="0" anchor="ctr" anchorCtr="0">
            <a:noAutofit/>
          </a:bodyPr>
          <a:lstStyle>
            <a:lvl1pPr>
              <a:defRPr>
                <a:latin typeface="+mj-lt"/>
              </a:defRPr>
            </a:lvl1pPr>
          </a:lstStyle>
          <a:p>
            <a:r>
              <a:rPr lang="en-US" dirty="0" smtClean="0"/>
              <a:t>Overview, Summary, or Similar Title</a:t>
            </a:r>
            <a:endParaRPr lang="en-US" dirty="0"/>
          </a:p>
        </p:txBody>
      </p:sp>
    </p:spTree>
    <p:extLst>
      <p:ext uri="{BB962C8B-B14F-4D97-AF65-F5344CB8AC3E}">
        <p14:creationId xmlns:p14="http://schemas.microsoft.com/office/powerpoint/2010/main" val="827325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 Chunking">
    <p:spTree>
      <p:nvGrpSpPr>
        <p:cNvPr id="1" name=""/>
        <p:cNvGrpSpPr/>
        <p:nvPr/>
      </p:nvGrpSpPr>
      <p:grpSpPr>
        <a:xfrm>
          <a:off x="0" y="0"/>
          <a:ext cx="0" cy="0"/>
          <a:chOff x="0" y="0"/>
          <a:chExt cx="0" cy="0"/>
        </a:xfrm>
      </p:grpSpPr>
      <p:sp>
        <p:nvSpPr>
          <p:cNvPr id="12" name="Text Placeholder 11"/>
          <p:cNvSpPr>
            <a:spLocks noGrp="1"/>
          </p:cNvSpPr>
          <p:nvPr>
            <p:ph type="body" sz="quarter" idx="28" hasCustomPrompt="1"/>
          </p:nvPr>
        </p:nvSpPr>
        <p:spPr>
          <a:xfrm>
            <a:off x="609299" y="1900768"/>
            <a:ext cx="2554816" cy="3774017"/>
          </a:xfrm>
          <a:solidFill>
            <a:schemeClr val="accent4"/>
          </a:solidFill>
        </p:spPr>
        <p:txBody>
          <a:bodyPr tIns="45720" bIns="45720" anchor="b">
            <a:normAutofit/>
          </a:bodyPr>
          <a:lstStyle>
            <a:lvl1pPr marL="0" indent="0" algn="ctr">
              <a:buNone/>
              <a:defRPr sz="2400">
                <a:solidFill>
                  <a:schemeClr val="bg1"/>
                </a:solidFill>
              </a:defRPr>
            </a:lvl1pPr>
            <a:lvl2pPr marL="297129" indent="0" algn="ctr">
              <a:buNone/>
              <a:defRPr>
                <a:solidFill>
                  <a:schemeClr val="bg1"/>
                </a:solidFill>
              </a:defRPr>
            </a:lvl2pPr>
            <a:lvl3pPr marL="0" indent="0" algn="ctr">
              <a:buNone/>
              <a:defRPr>
                <a:solidFill>
                  <a:schemeClr val="bg1"/>
                </a:solidFill>
              </a:defRPr>
            </a:lvl3pPr>
            <a:lvl4pPr marL="883245" indent="0" algn="ctr">
              <a:buNone/>
              <a:defRPr>
                <a:solidFill>
                  <a:schemeClr val="bg1"/>
                </a:solidFill>
              </a:defRPr>
            </a:lvl4pPr>
            <a:lvl5pPr marL="1096931" indent="0" algn="ctr">
              <a:buNone/>
              <a:defRPr>
                <a:solidFill>
                  <a:schemeClr val="bg1"/>
                </a:solidFill>
              </a:defRPr>
            </a:lvl5pPr>
          </a:lstStyle>
          <a:p>
            <a:pPr lvl="0"/>
            <a:r>
              <a:rPr lang="en-US" dirty="0" smtClean="0"/>
              <a:t>Click to edit text</a:t>
            </a:r>
          </a:p>
        </p:txBody>
      </p:sp>
      <p:sp>
        <p:nvSpPr>
          <p:cNvPr id="26" name="Text Placeholder 11"/>
          <p:cNvSpPr>
            <a:spLocks noGrp="1"/>
          </p:cNvSpPr>
          <p:nvPr>
            <p:ph type="body" sz="quarter" idx="29" hasCustomPrompt="1"/>
          </p:nvPr>
        </p:nvSpPr>
        <p:spPr>
          <a:xfrm>
            <a:off x="3425069" y="1900768"/>
            <a:ext cx="2554816" cy="3774017"/>
          </a:xfrm>
          <a:solidFill>
            <a:schemeClr val="accent4"/>
          </a:solidFill>
        </p:spPr>
        <p:txBody>
          <a:bodyPr tIns="45720" bIns="45720" anchor="b">
            <a:normAutofit/>
          </a:bodyPr>
          <a:lstStyle>
            <a:lvl1pPr marL="0" indent="0" algn="ctr">
              <a:buNone/>
              <a:defRPr sz="2400">
                <a:solidFill>
                  <a:schemeClr val="bg1"/>
                </a:solidFill>
              </a:defRPr>
            </a:lvl1pPr>
            <a:lvl2pPr marL="297129" indent="0" algn="ctr">
              <a:buNone/>
              <a:defRPr>
                <a:solidFill>
                  <a:schemeClr val="bg1"/>
                </a:solidFill>
              </a:defRPr>
            </a:lvl2pPr>
            <a:lvl3pPr marL="0" indent="0" algn="ctr">
              <a:buNone/>
              <a:defRPr>
                <a:solidFill>
                  <a:schemeClr val="bg1"/>
                </a:solidFill>
              </a:defRPr>
            </a:lvl3pPr>
            <a:lvl4pPr marL="883245" indent="0" algn="ctr">
              <a:buNone/>
              <a:defRPr>
                <a:solidFill>
                  <a:schemeClr val="bg1"/>
                </a:solidFill>
              </a:defRPr>
            </a:lvl4pPr>
            <a:lvl5pPr marL="1096931" indent="0" algn="ctr">
              <a:buNone/>
              <a:defRPr>
                <a:solidFill>
                  <a:schemeClr val="bg1"/>
                </a:solidFill>
              </a:defRPr>
            </a:lvl5pPr>
          </a:lstStyle>
          <a:p>
            <a:pPr lvl="0"/>
            <a:r>
              <a:rPr lang="en-US" dirty="0" smtClean="0"/>
              <a:t>Click to edit text</a:t>
            </a:r>
          </a:p>
        </p:txBody>
      </p:sp>
      <p:sp>
        <p:nvSpPr>
          <p:cNvPr id="28" name="Text Placeholder 11"/>
          <p:cNvSpPr>
            <a:spLocks noGrp="1"/>
          </p:cNvSpPr>
          <p:nvPr>
            <p:ph type="body" sz="quarter" idx="30" hasCustomPrompt="1"/>
          </p:nvPr>
        </p:nvSpPr>
        <p:spPr>
          <a:xfrm>
            <a:off x="6240840" y="1900768"/>
            <a:ext cx="2554816" cy="3774017"/>
          </a:xfrm>
          <a:solidFill>
            <a:schemeClr val="accent4"/>
          </a:solidFill>
        </p:spPr>
        <p:txBody>
          <a:bodyPr tIns="45720" bIns="45720" anchor="b">
            <a:normAutofit/>
          </a:bodyPr>
          <a:lstStyle>
            <a:lvl1pPr marL="0" indent="0" algn="ctr">
              <a:buNone/>
              <a:defRPr sz="2400">
                <a:solidFill>
                  <a:schemeClr val="bg1"/>
                </a:solidFill>
              </a:defRPr>
            </a:lvl1pPr>
            <a:lvl2pPr marL="297129" indent="0" algn="ctr">
              <a:buNone/>
              <a:defRPr>
                <a:solidFill>
                  <a:schemeClr val="bg1"/>
                </a:solidFill>
              </a:defRPr>
            </a:lvl2pPr>
            <a:lvl3pPr marL="0" indent="0" algn="ctr">
              <a:buNone/>
              <a:defRPr>
                <a:solidFill>
                  <a:schemeClr val="bg1"/>
                </a:solidFill>
              </a:defRPr>
            </a:lvl3pPr>
            <a:lvl4pPr marL="883245" indent="0" algn="ctr">
              <a:buNone/>
              <a:defRPr>
                <a:solidFill>
                  <a:schemeClr val="bg1"/>
                </a:solidFill>
              </a:defRPr>
            </a:lvl4pPr>
            <a:lvl5pPr marL="1096931" indent="0" algn="ctr">
              <a:buNone/>
              <a:defRPr>
                <a:solidFill>
                  <a:schemeClr val="bg1"/>
                </a:solidFill>
              </a:defRPr>
            </a:lvl5pPr>
          </a:lstStyle>
          <a:p>
            <a:pPr lvl="0"/>
            <a:r>
              <a:rPr lang="en-US" dirty="0" smtClean="0"/>
              <a:t>Click to edit text</a:t>
            </a:r>
          </a:p>
        </p:txBody>
      </p:sp>
      <p:sp>
        <p:nvSpPr>
          <p:cNvPr id="29" name="Text Placeholder 11"/>
          <p:cNvSpPr>
            <a:spLocks noGrp="1"/>
          </p:cNvSpPr>
          <p:nvPr>
            <p:ph type="body" sz="quarter" idx="31" hasCustomPrompt="1"/>
          </p:nvPr>
        </p:nvSpPr>
        <p:spPr>
          <a:xfrm>
            <a:off x="9056611" y="1900768"/>
            <a:ext cx="2554816" cy="3774017"/>
          </a:xfrm>
          <a:solidFill>
            <a:schemeClr val="accent4"/>
          </a:solidFill>
        </p:spPr>
        <p:txBody>
          <a:bodyPr tIns="45720" bIns="45720" anchor="b">
            <a:normAutofit/>
          </a:bodyPr>
          <a:lstStyle>
            <a:lvl1pPr marL="0" indent="0" algn="ctr">
              <a:buNone/>
              <a:defRPr sz="2400">
                <a:solidFill>
                  <a:schemeClr val="bg1"/>
                </a:solidFill>
              </a:defRPr>
            </a:lvl1pPr>
            <a:lvl2pPr marL="297129" indent="0" algn="ctr">
              <a:buNone/>
              <a:defRPr>
                <a:solidFill>
                  <a:schemeClr val="bg1"/>
                </a:solidFill>
              </a:defRPr>
            </a:lvl2pPr>
            <a:lvl3pPr marL="0" indent="0" algn="ctr">
              <a:buNone/>
              <a:defRPr>
                <a:solidFill>
                  <a:schemeClr val="bg1"/>
                </a:solidFill>
              </a:defRPr>
            </a:lvl3pPr>
            <a:lvl4pPr marL="883245" indent="0" algn="ctr">
              <a:buNone/>
              <a:defRPr>
                <a:solidFill>
                  <a:schemeClr val="bg1"/>
                </a:solidFill>
              </a:defRPr>
            </a:lvl4pPr>
            <a:lvl5pPr marL="1096931" indent="0" algn="ctr">
              <a:buNone/>
              <a:defRPr>
                <a:solidFill>
                  <a:schemeClr val="bg1"/>
                </a:solidFill>
              </a:defRPr>
            </a:lvl5pPr>
          </a:lstStyle>
          <a:p>
            <a:pPr lvl="0"/>
            <a:r>
              <a:rPr lang="en-US" dirty="0" smtClean="0"/>
              <a:t>Click to edit text</a:t>
            </a:r>
          </a:p>
        </p:txBody>
      </p:sp>
      <p:sp>
        <p:nvSpPr>
          <p:cNvPr id="34" name="Right 2 Placeholder"/>
          <p:cNvSpPr>
            <a:spLocks noGrp="1"/>
          </p:cNvSpPr>
          <p:nvPr>
            <p:ph sz="quarter" idx="27" hasCustomPrompt="1"/>
          </p:nvPr>
        </p:nvSpPr>
        <p:spPr>
          <a:xfrm>
            <a:off x="9214440" y="2095501"/>
            <a:ext cx="2201333" cy="2315633"/>
          </a:xfrm>
        </p:spPr>
        <p:txBody>
          <a:bodyPr anchor="ctr">
            <a:normAutofit/>
          </a:bodyPr>
          <a:lstStyle>
            <a:lvl1pPr marL="0" indent="0" algn="ctr">
              <a:buNone/>
              <a:defRPr sz="1800">
                <a:solidFill>
                  <a:srgbClr val="000000"/>
                </a:solidFill>
                <a:latin typeface="Myriad Pro" panose="020B0503030403020204" pitchFamily="34" charset="0"/>
              </a:defRPr>
            </a:lvl1pPr>
          </a:lstStyle>
          <a:p>
            <a:r>
              <a:rPr lang="en-US" dirty="0" smtClean="0"/>
              <a:t>Drag picture to placeholder or click icon to add</a:t>
            </a:r>
            <a:endParaRPr lang="en-US" dirty="0"/>
          </a:p>
        </p:txBody>
      </p:sp>
      <p:sp>
        <p:nvSpPr>
          <p:cNvPr id="25" name="Right 1 Placeholder"/>
          <p:cNvSpPr>
            <a:spLocks noGrp="1"/>
          </p:cNvSpPr>
          <p:nvPr>
            <p:ph sz="quarter" idx="25" hasCustomPrompt="1"/>
          </p:nvPr>
        </p:nvSpPr>
        <p:spPr>
          <a:xfrm>
            <a:off x="6403080" y="2095501"/>
            <a:ext cx="2201333" cy="2315633"/>
          </a:xfrm>
        </p:spPr>
        <p:txBody>
          <a:bodyPr anchor="ctr">
            <a:normAutofit/>
          </a:bodyPr>
          <a:lstStyle>
            <a:lvl1pPr marL="0" indent="0" algn="ctr">
              <a:buNone/>
              <a:defRPr sz="1800">
                <a:solidFill>
                  <a:srgbClr val="000000"/>
                </a:solidFill>
                <a:latin typeface="Myriad Pro" panose="020B0503030403020204" pitchFamily="34" charset="0"/>
              </a:defRPr>
            </a:lvl1pPr>
          </a:lstStyle>
          <a:p>
            <a:r>
              <a:rPr lang="en-US" dirty="0" smtClean="0"/>
              <a:t>Drag picture to placeholder or click icon to add</a:t>
            </a:r>
            <a:endParaRPr lang="en-US" dirty="0"/>
          </a:p>
        </p:txBody>
      </p:sp>
      <p:sp>
        <p:nvSpPr>
          <p:cNvPr id="22" name="Left 2 Placeholder"/>
          <p:cNvSpPr>
            <a:spLocks noGrp="1"/>
          </p:cNvSpPr>
          <p:nvPr>
            <p:ph sz="quarter" idx="23" hasCustomPrompt="1"/>
          </p:nvPr>
        </p:nvSpPr>
        <p:spPr>
          <a:xfrm>
            <a:off x="3594139" y="2095501"/>
            <a:ext cx="2201333" cy="2315633"/>
          </a:xfrm>
        </p:spPr>
        <p:txBody>
          <a:bodyPr anchor="ctr">
            <a:normAutofit/>
          </a:bodyPr>
          <a:lstStyle>
            <a:lvl1pPr marL="0" indent="0" algn="ctr">
              <a:buNone/>
              <a:defRPr sz="1800">
                <a:solidFill>
                  <a:srgbClr val="000000"/>
                </a:solidFill>
                <a:latin typeface="Myriad Pro" panose="020B0503030403020204" pitchFamily="34" charset="0"/>
              </a:defRPr>
            </a:lvl1pPr>
          </a:lstStyle>
          <a:p>
            <a:r>
              <a:rPr lang="en-US" dirty="0" smtClean="0"/>
              <a:t>Drag picture to placeholder or click icon to add</a:t>
            </a:r>
            <a:endParaRPr lang="en-US" dirty="0"/>
          </a:p>
        </p:txBody>
      </p:sp>
      <p:sp>
        <p:nvSpPr>
          <p:cNvPr id="13" name="Left 1 Placeholder"/>
          <p:cNvSpPr>
            <a:spLocks noGrp="1"/>
          </p:cNvSpPr>
          <p:nvPr>
            <p:ph sz="quarter" idx="21" hasCustomPrompt="1"/>
          </p:nvPr>
        </p:nvSpPr>
        <p:spPr>
          <a:xfrm>
            <a:off x="785198" y="2095501"/>
            <a:ext cx="2201333" cy="2315633"/>
          </a:xfrm>
        </p:spPr>
        <p:txBody>
          <a:bodyPr anchor="ctr">
            <a:normAutofit/>
          </a:bodyPr>
          <a:lstStyle>
            <a:lvl1pPr marL="0" indent="0" algn="ctr">
              <a:buNone/>
              <a:defRPr sz="1800">
                <a:solidFill>
                  <a:srgbClr val="000000"/>
                </a:solidFill>
                <a:latin typeface="Myriad Pro" panose="020B0503030403020204" pitchFamily="34" charset="0"/>
              </a:defRPr>
            </a:lvl1pPr>
          </a:lstStyle>
          <a:p>
            <a:r>
              <a:rPr lang="en-US" dirty="0" smtClean="0"/>
              <a:t>Drag picture to placeholder or click icon to add</a:t>
            </a:r>
            <a:endParaRPr lang="en-US" dirty="0"/>
          </a:p>
        </p:txBody>
      </p:sp>
      <p:sp>
        <p:nvSpPr>
          <p:cNvPr id="27" name="Title 1"/>
          <p:cNvSpPr>
            <a:spLocks noGrp="1"/>
          </p:cNvSpPr>
          <p:nvPr>
            <p:ph type="title" hasCustomPrompt="1"/>
          </p:nvPr>
        </p:nvSpPr>
        <p:spPr>
          <a:xfrm>
            <a:off x="605371" y="187202"/>
            <a:ext cx="10991380" cy="1570983"/>
          </a:xfrm>
        </p:spPr>
        <p:txBody>
          <a:bodyPr/>
          <a:lstStyle>
            <a:lvl1pPr>
              <a:defRPr>
                <a:solidFill>
                  <a:schemeClr val="tx1"/>
                </a:solidFill>
                <a:latin typeface="+mj-lt"/>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3028809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Chunking">
    <p:spTree>
      <p:nvGrpSpPr>
        <p:cNvPr id="1" name=""/>
        <p:cNvGrpSpPr/>
        <p:nvPr/>
      </p:nvGrpSpPr>
      <p:grpSpPr>
        <a:xfrm>
          <a:off x="0" y="0"/>
          <a:ext cx="0" cy="0"/>
          <a:chOff x="0" y="0"/>
          <a:chExt cx="0" cy="0"/>
        </a:xfrm>
      </p:grpSpPr>
      <p:sp>
        <p:nvSpPr>
          <p:cNvPr id="11" name="Text Placeholder 3"/>
          <p:cNvSpPr>
            <a:spLocks noGrp="1"/>
          </p:cNvSpPr>
          <p:nvPr>
            <p:ph type="body" sz="quarter" idx="16" hasCustomPrompt="1"/>
          </p:nvPr>
        </p:nvSpPr>
        <p:spPr>
          <a:xfrm>
            <a:off x="8280244" y="3147731"/>
            <a:ext cx="3335867" cy="1102783"/>
          </a:xfrm>
        </p:spPr>
        <p:txBody>
          <a:bodyPr anchor="ctr">
            <a:normAutofit/>
          </a:bodyPr>
          <a:lstStyle>
            <a:lvl1pPr marL="0" indent="0" algn="ctr">
              <a:buNone/>
              <a:defRPr sz="2800">
                <a:latin typeface="+mn-lt"/>
              </a:defRPr>
            </a:lvl1pPr>
          </a:lstStyle>
          <a:p>
            <a:pPr lvl="0"/>
            <a:r>
              <a:rPr lang="en-US" dirty="0" smtClean="0"/>
              <a:t>Add text. 1 or 2 lines is best. 3 lines max</a:t>
            </a:r>
          </a:p>
        </p:txBody>
      </p:sp>
      <p:cxnSp>
        <p:nvCxnSpPr>
          <p:cNvPr id="45" name="Straight Connector 2"/>
          <p:cNvCxnSpPr/>
          <p:nvPr userDrawn="1"/>
        </p:nvCxnSpPr>
        <p:spPr>
          <a:xfrm>
            <a:off x="4169077" y="3130617"/>
            <a:ext cx="1" cy="111989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2"/>
          <p:cNvSpPr>
            <a:spLocks noGrp="1"/>
          </p:cNvSpPr>
          <p:nvPr>
            <p:ph type="body" sz="quarter" idx="15" hasCustomPrompt="1"/>
          </p:nvPr>
        </p:nvSpPr>
        <p:spPr>
          <a:xfrm>
            <a:off x="4423589" y="3147731"/>
            <a:ext cx="3335867" cy="1102783"/>
          </a:xfrm>
        </p:spPr>
        <p:txBody>
          <a:bodyPr anchor="ctr">
            <a:normAutofit/>
          </a:bodyPr>
          <a:lstStyle>
            <a:lvl1pPr marL="0" indent="0" algn="ctr">
              <a:buNone/>
              <a:defRPr sz="2800">
                <a:latin typeface="+mn-lt"/>
              </a:defRPr>
            </a:lvl1pPr>
          </a:lstStyle>
          <a:p>
            <a:pPr lvl="0"/>
            <a:r>
              <a:rPr lang="en-US" dirty="0" smtClean="0"/>
              <a:t>Add text. 1 or 2 lines is best. 3 lines max</a:t>
            </a:r>
          </a:p>
        </p:txBody>
      </p:sp>
      <p:cxnSp>
        <p:nvCxnSpPr>
          <p:cNvPr id="46" name="Straight Connector 1"/>
          <p:cNvCxnSpPr/>
          <p:nvPr userDrawn="1"/>
        </p:nvCxnSpPr>
        <p:spPr>
          <a:xfrm>
            <a:off x="8019850" y="3130617"/>
            <a:ext cx="1" cy="111989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1"/>
          <p:cNvSpPr>
            <a:spLocks noGrp="1"/>
          </p:cNvSpPr>
          <p:nvPr>
            <p:ph type="body" sz="quarter" idx="14" hasCustomPrompt="1"/>
          </p:nvPr>
        </p:nvSpPr>
        <p:spPr>
          <a:xfrm>
            <a:off x="572817" y="3147731"/>
            <a:ext cx="3335867" cy="1102783"/>
          </a:xfrm>
        </p:spPr>
        <p:txBody>
          <a:bodyPr anchor="ctr">
            <a:normAutofit/>
          </a:bodyPr>
          <a:lstStyle>
            <a:lvl1pPr marL="0" indent="0" algn="ctr">
              <a:buNone/>
              <a:defRPr sz="2800">
                <a:latin typeface="+mn-lt"/>
              </a:defRPr>
            </a:lvl1pPr>
          </a:lstStyle>
          <a:p>
            <a:pPr lvl="0"/>
            <a:r>
              <a:rPr lang="en-US" dirty="0" smtClean="0"/>
              <a:t>Add text. 1 or 2 lines is best. 3 lines max</a:t>
            </a:r>
          </a:p>
        </p:txBody>
      </p:sp>
      <p:sp>
        <p:nvSpPr>
          <p:cNvPr id="27" name="Title"/>
          <p:cNvSpPr>
            <a:spLocks noGrp="1"/>
          </p:cNvSpPr>
          <p:nvPr>
            <p:ph type="title" hasCustomPrompt="1"/>
          </p:nvPr>
        </p:nvSpPr>
        <p:spPr>
          <a:xfrm>
            <a:off x="605371" y="187202"/>
            <a:ext cx="10991380" cy="1570983"/>
          </a:xfrm>
        </p:spPr>
        <p:txBody>
          <a:bodyPr/>
          <a:lstStyle>
            <a:lvl1pPr>
              <a:defRPr>
                <a:latin typeface="+mj-lt"/>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3880349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Chunking Orange">
    <p:bg>
      <p:bgPr>
        <a:solidFill>
          <a:schemeClr val="accent1"/>
        </a:solidFill>
        <a:effectLst/>
      </p:bgPr>
    </p:bg>
    <p:spTree>
      <p:nvGrpSpPr>
        <p:cNvPr id="1" name=""/>
        <p:cNvGrpSpPr/>
        <p:nvPr/>
      </p:nvGrpSpPr>
      <p:grpSpPr>
        <a:xfrm>
          <a:off x="0" y="0"/>
          <a:ext cx="0" cy="0"/>
          <a:chOff x="0" y="0"/>
          <a:chExt cx="0" cy="0"/>
        </a:xfrm>
      </p:grpSpPr>
      <p:sp>
        <p:nvSpPr>
          <p:cNvPr id="11" name="Text Placeholder 3"/>
          <p:cNvSpPr>
            <a:spLocks noGrp="1"/>
          </p:cNvSpPr>
          <p:nvPr>
            <p:ph type="body" sz="quarter" idx="16" hasCustomPrompt="1"/>
          </p:nvPr>
        </p:nvSpPr>
        <p:spPr>
          <a:xfrm>
            <a:off x="8280244" y="3147731"/>
            <a:ext cx="3335867" cy="1102783"/>
          </a:xfrm>
        </p:spPr>
        <p:txBody>
          <a:bodyPr anchor="ctr">
            <a:normAutofit/>
          </a:bodyPr>
          <a:lstStyle>
            <a:lvl1pPr marL="0" indent="0" algn="ctr">
              <a:buNone/>
              <a:defRPr sz="2800">
                <a:solidFill>
                  <a:schemeClr val="bg1"/>
                </a:solidFill>
                <a:latin typeface="+mn-lt"/>
              </a:defRPr>
            </a:lvl1pPr>
          </a:lstStyle>
          <a:p>
            <a:pPr lvl="0"/>
            <a:r>
              <a:rPr lang="en-US" dirty="0" smtClean="0"/>
              <a:t>Add text. 1 or 2 lines is best. 3 lines max</a:t>
            </a:r>
          </a:p>
        </p:txBody>
      </p:sp>
      <p:cxnSp>
        <p:nvCxnSpPr>
          <p:cNvPr id="45" name="Straight Connector 2"/>
          <p:cNvCxnSpPr/>
          <p:nvPr userDrawn="1"/>
        </p:nvCxnSpPr>
        <p:spPr>
          <a:xfrm>
            <a:off x="4169077" y="3130617"/>
            <a:ext cx="1" cy="11198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2"/>
          <p:cNvSpPr>
            <a:spLocks noGrp="1"/>
          </p:cNvSpPr>
          <p:nvPr>
            <p:ph type="body" sz="quarter" idx="15" hasCustomPrompt="1"/>
          </p:nvPr>
        </p:nvSpPr>
        <p:spPr>
          <a:xfrm>
            <a:off x="4423589" y="3147731"/>
            <a:ext cx="3335867" cy="1102783"/>
          </a:xfrm>
        </p:spPr>
        <p:txBody>
          <a:bodyPr anchor="ctr">
            <a:normAutofit/>
          </a:bodyPr>
          <a:lstStyle>
            <a:lvl1pPr marL="0" indent="0" algn="ctr">
              <a:buNone/>
              <a:defRPr sz="2800">
                <a:solidFill>
                  <a:schemeClr val="bg1"/>
                </a:solidFill>
                <a:latin typeface="+mn-lt"/>
              </a:defRPr>
            </a:lvl1pPr>
          </a:lstStyle>
          <a:p>
            <a:pPr lvl="0"/>
            <a:r>
              <a:rPr lang="en-US" dirty="0" smtClean="0"/>
              <a:t>Add text. 1 or 2 lines is best. 3 lines max</a:t>
            </a:r>
          </a:p>
        </p:txBody>
      </p:sp>
      <p:cxnSp>
        <p:nvCxnSpPr>
          <p:cNvPr id="46" name="Straight Connector 1"/>
          <p:cNvCxnSpPr/>
          <p:nvPr userDrawn="1"/>
        </p:nvCxnSpPr>
        <p:spPr>
          <a:xfrm>
            <a:off x="8019850" y="3130617"/>
            <a:ext cx="1" cy="11198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1"/>
          <p:cNvSpPr>
            <a:spLocks noGrp="1"/>
          </p:cNvSpPr>
          <p:nvPr>
            <p:ph type="body" sz="quarter" idx="14" hasCustomPrompt="1"/>
          </p:nvPr>
        </p:nvSpPr>
        <p:spPr>
          <a:xfrm>
            <a:off x="572817" y="3147731"/>
            <a:ext cx="3335867" cy="1102783"/>
          </a:xfrm>
        </p:spPr>
        <p:txBody>
          <a:bodyPr anchor="ctr">
            <a:normAutofit/>
          </a:bodyPr>
          <a:lstStyle>
            <a:lvl1pPr marL="0" indent="0" algn="ctr">
              <a:buNone/>
              <a:defRPr sz="2800">
                <a:solidFill>
                  <a:schemeClr val="bg1"/>
                </a:solidFill>
                <a:latin typeface="+mn-lt"/>
              </a:defRPr>
            </a:lvl1pPr>
          </a:lstStyle>
          <a:p>
            <a:pPr lvl="0"/>
            <a:r>
              <a:rPr lang="en-US" dirty="0" smtClean="0"/>
              <a:t>Add text. 1 or 2 lines is best. 3 lines max</a:t>
            </a:r>
          </a:p>
        </p:txBody>
      </p:sp>
      <p:sp>
        <p:nvSpPr>
          <p:cNvPr id="27" name="Title"/>
          <p:cNvSpPr>
            <a:spLocks noGrp="1"/>
          </p:cNvSpPr>
          <p:nvPr>
            <p:ph type="title" hasCustomPrompt="1"/>
          </p:nvPr>
        </p:nvSpPr>
        <p:spPr>
          <a:xfrm>
            <a:off x="605371" y="187202"/>
            <a:ext cx="10991380" cy="1570983"/>
          </a:xfrm>
        </p:spPr>
        <p:txBody>
          <a:bodyPr/>
          <a:lstStyle>
            <a:lvl1pPr>
              <a:defRPr>
                <a:solidFill>
                  <a:schemeClr val="bg1"/>
                </a:solidFill>
                <a:latin typeface="+mj-lt"/>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572332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ic Left | Line | Text Right">
    <p:spTree>
      <p:nvGrpSpPr>
        <p:cNvPr id="1" name=""/>
        <p:cNvGrpSpPr/>
        <p:nvPr/>
      </p:nvGrpSpPr>
      <p:grpSpPr>
        <a:xfrm>
          <a:off x="0" y="0"/>
          <a:ext cx="0" cy="0"/>
          <a:chOff x="0" y="0"/>
          <a:chExt cx="0" cy="0"/>
        </a:xfrm>
      </p:grpSpPr>
      <p:sp>
        <p:nvSpPr>
          <p:cNvPr id="15" name="Text Placeholder"/>
          <p:cNvSpPr>
            <a:spLocks noGrp="1"/>
          </p:cNvSpPr>
          <p:nvPr>
            <p:ph type="body" sz="quarter" idx="10" hasCustomPrompt="1"/>
          </p:nvPr>
        </p:nvSpPr>
        <p:spPr>
          <a:xfrm>
            <a:off x="4478867" y="2353311"/>
            <a:ext cx="7095067" cy="1998133"/>
          </a:xfrm>
        </p:spPr>
        <p:txBody>
          <a:bodyPr anchor="ctr">
            <a:normAutofit/>
          </a:bodyPr>
          <a:lstStyle>
            <a:lvl1pPr marL="0" indent="0">
              <a:buNone/>
              <a:defRPr sz="3200" b="0">
                <a:latin typeface="+mn-lt"/>
                <a:cs typeface="Myriad Pro" panose="020B0503030403020204" pitchFamily="34" charset="0"/>
              </a:defRPr>
            </a:lvl1pPr>
          </a:lstStyle>
          <a:p>
            <a:pPr lvl="0"/>
            <a:r>
              <a:rPr lang="en-US" dirty="0" smtClean="0"/>
              <a:t>Click to edit text</a:t>
            </a:r>
          </a:p>
        </p:txBody>
      </p:sp>
      <p:cxnSp>
        <p:nvCxnSpPr>
          <p:cNvPr id="9" name="Green Line"/>
          <p:cNvCxnSpPr/>
          <p:nvPr userDrawn="1"/>
        </p:nvCxnSpPr>
        <p:spPr>
          <a:xfrm>
            <a:off x="4061163" y="2359797"/>
            <a:ext cx="0" cy="2008257"/>
          </a:xfrm>
          <a:prstGeom prst="line">
            <a:avLst/>
          </a:prstGeom>
          <a:ln w="22225">
            <a:solidFill>
              <a:schemeClr val="accent5"/>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sz="quarter" idx="11" hasCustomPrompt="1"/>
          </p:nvPr>
        </p:nvSpPr>
        <p:spPr>
          <a:xfrm>
            <a:off x="1632492" y="2353311"/>
            <a:ext cx="2010969" cy="2013091"/>
          </a:xfrm>
        </p:spPr>
        <p:txBody>
          <a:bodyPr anchor="ctr">
            <a:normAutofit/>
          </a:bodyPr>
          <a:lstStyle>
            <a:lvl1pPr marL="0" indent="0" algn="ctr">
              <a:buNone/>
              <a:defRPr sz="2000">
                <a:solidFill>
                  <a:schemeClr val="tx1"/>
                </a:solidFill>
                <a:latin typeface="Myriad Pro" panose="020B0503030403020204" pitchFamily="34" charset="0"/>
              </a:defRPr>
            </a:lvl1pPr>
          </a:lstStyle>
          <a:p>
            <a:r>
              <a:rPr lang="en-US" dirty="0" smtClean="0"/>
              <a:t>Drag picture to placeholder or click icon to add </a:t>
            </a:r>
            <a:br>
              <a:rPr lang="en-US" dirty="0" smtClean="0"/>
            </a:br>
            <a:r>
              <a:rPr lang="en-US" dirty="0" smtClean="0"/>
              <a:t>a graphic</a:t>
            </a:r>
            <a:endParaRPr lang="en-US" dirty="0"/>
          </a:p>
        </p:txBody>
      </p:sp>
    </p:spTree>
    <p:extLst>
      <p:ext uri="{BB962C8B-B14F-4D97-AF65-F5344CB8AC3E}">
        <p14:creationId xmlns:p14="http://schemas.microsoft.com/office/powerpoint/2010/main" val="2234811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Left | Text Right">
    <p:spTree>
      <p:nvGrpSpPr>
        <p:cNvPr id="1" name=""/>
        <p:cNvGrpSpPr/>
        <p:nvPr/>
      </p:nvGrpSpPr>
      <p:grpSpPr>
        <a:xfrm>
          <a:off x="0" y="0"/>
          <a:ext cx="0" cy="0"/>
          <a:chOff x="0" y="0"/>
          <a:chExt cx="0" cy="0"/>
        </a:xfrm>
      </p:grpSpPr>
      <p:cxnSp>
        <p:nvCxnSpPr>
          <p:cNvPr id="8" name="Blue Line"/>
          <p:cNvCxnSpPr/>
          <p:nvPr userDrawn="1"/>
        </p:nvCxnSpPr>
        <p:spPr>
          <a:xfrm>
            <a:off x="4060035" y="2354484"/>
            <a:ext cx="0" cy="2008257"/>
          </a:xfrm>
          <a:prstGeom prst="line">
            <a:avLst/>
          </a:prstGeom>
          <a:ln w="22225">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6" name="Text Placeholder"/>
          <p:cNvSpPr>
            <a:spLocks noGrp="1"/>
          </p:cNvSpPr>
          <p:nvPr>
            <p:ph type="body" sz="quarter" idx="11" hasCustomPrompt="1"/>
          </p:nvPr>
        </p:nvSpPr>
        <p:spPr>
          <a:xfrm>
            <a:off x="4354919" y="2343576"/>
            <a:ext cx="7246579" cy="2067983"/>
          </a:xfrm>
        </p:spPr>
        <p:txBody>
          <a:bodyPr anchor="ctr">
            <a:normAutofit/>
          </a:bodyPr>
          <a:lstStyle>
            <a:lvl1pPr marL="58738" indent="-58738">
              <a:spcBef>
                <a:spcPts val="1600"/>
              </a:spcBef>
              <a:buClr>
                <a:schemeClr val="accent2"/>
              </a:buClr>
              <a:buSzPct val="25000"/>
              <a:buFont typeface="Myriad Pro Light" panose="020B0403030403020204" pitchFamily="34" charset="0"/>
              <a:buChar char=" "/>
              <a:defRPr sz="3200" b="0" baseline="0">
                <a:latin typeface="+mn-lt"/>
                <a:cs typeface="Myriad Pro" panose="020B0503030403020204" pitchFamily="34" charset="0"/>
              </a:defRPr>
            </a:lvl1pPr>
            <a:lvl2pPr marL="58738" indent="-58738">
              <a:spcBef>
                <a:spcPts val="0"/>
              </a:spcBef>
              <a:buClr>
                <a:schemeClr val="accent2"/>
              </a:buClr>
              <a:buSzPct val="25000"/>
              <a:buFont typeface="Myriad Pro Light" panose="020B0403030403020204" pitchFamily="34" charset="0"/>
              <a:buChar char=" "/>
              <a:defRPr sz="2400" baseline="0">
                <a:solidFill>
                  <a:schemeClr val="accent2"/>
                </a:solidFill>
                <a:latin typeface="+mn-lt"/>
              </a:defRPr>
            </a:lvl2pPr>
            <a:lvl3pPr marL="58738" indent="-58738">
              <a:spcBef>
                <a:spcPts val="0"/>
              </a:spcBef>
              <a:buClr>
                <a:schemeClr val="bg1"/>
              </a:buClr>
              <a:buSzPct val="25000"/>
              <a:buFont typeface="Myriad Pro" panose="020B0503030403020204" pitchFamily="34" charset="0"/>
              <a:buChar char=" "/>
              <a:defRPr baseline="0">
                <a:solidFill>
                  <a:schemeClr val="tx1"/>
                </a:solidFill>
                <a:latin typeface="Myriad Pro Light" panose="020B0403030403020204" pitchFamily="34" charset="0"/>
              </a:defRPr>
            </a:lvl3pPr>
          </a:lstStyle>
          <a:p>
            <a:pPr lvl="0"/>
            <a:r>
              <a:rPr lang="en-US" dirty="0" smtClean="0"/>
              <a:t>Click to edit text</a:t>
            </a:r>
          </a:p>
          <a:p>
            <a:pPr lvl="1"/>
            <a:r>
              <a:rPr lang="en-US" dirty="0" smtClean="0"/>
              <a:t>Second level</a:t>
            </a:r>
          </a:p>
        </p:txBody>
      </p:sp>
      <p:sp>
        <p:nvSpPr>
          <p:cNvPr id="7" name="Title"/>
          <p:cNvSpPr>
            <a:spLocks noGrp="1"/>
          </p:cNvSpPr>
          <p:nvPr>
            <p:ph type="title" hasCustomPrompt="1"/>
          </p:nvPr>
        </p:nvSpPr>
        <p:spPr>
          <a:xfrm>
            <a:off x="582083" y="2360647"/>
            <a:ext cx="3171639" cy="2033843"/>
          </a:xfrm>
        </p:spPr>
        <p:txBody>
          <a:bodyPr rIns="36576" anchor="ctr">
            <a:normAutofit/>
          </a:bodyPr>
          <a:lstStyle>
            <a:lvl1pPr algn="r">
              <a:defRPr sz="4000" baseline="0">
                <a:solidFill>
                  <a:schemeClr val="accent2"/>
                </a:solidFill>
                <a:latin typeface="+mj-lt"/>
              </a:defRPr>
            </a:lvl1pPr>
          </a:lstStyle>
          <a:p>
            <a:r>
              <a:rPr lang="en-US" dirty="0" smtClean="0"/>
              <a:t>Click to Edit Title</a:t>
            </a:r>
            <a:endParaRPr lang="en-US" dirty="0"/>
          </a:p>
        </p:txBody>
      </p:sp>
    </p:spTree>
    <p:extLst>
      <p:ext uri="{BB962C8B-B14F-4D97-AF65-F5344CB8AC3E}">
        <p14:creationId xmlns:p14="http://schemas.microsoft.com/office/powerpoint/2010/main" val="1381900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7" name="Picture Placeholder"/>
          <p:cNvSpPr>
            <a:spLocks noGrp="1"/>
          </p:cNvSpPr>
          <p:nvPr>
            <p:ph type="pic" sz="quarter" idx="13" hasCustomPrompt="1"/>
          </p:nvPr>
        </p:nvSpPr>
        <p:spPr>
          <a:xfrm>
            <a:off x="0" y="0"/>
            <a:ext cx="12192000" cy="6858000"/>
          </a:xfrm>
        </p:spPr>
        <p:txBody>
          <a:bodyPr anchor="ctr"/>
          <a:lstStyle>
            <a:lvl1pPr marL="0" indent="0" algn="ctr">
              <a:buNone/>
              <a:defRPr sz="2400">
                <a:solidFill>
                  <a:schemeClr val="tx1"/>
                </a:solidFill>
              </a:defRPr>
            </a:lvl1pPr>
          </a:lstStyle>
          <a:p>
            <a:r>
              <a:rPr lang="en-US" dirty="0" smtClean="0"/>
              <a:t>Drag picture to placeholder or click icon to add a full page graphic</a:t>
            </a:r>
            <a:endParaRPr lang="en-US" dirty="0"/>
          </a:p>
        </p:txBody>
      </p:sp>
    </p:spTree>
    <p:extLst>
      <p:ext uri="{BB962C8B-B14F-4D97-AF65-F5344CB8AC3E}">
        <p14:creationId xmlns:p14="http://schemas.microsoft.com/office/powerpoint/2010/main" val="708070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ation ">
    <p:spTree>
      <p:nvGrpSpPr>
        <p:cNvPr id="1" name=""/>
        <p:cNvGrpSpPr/>
        <p:nvPr/>
      </p:nvGrpSpPr>
      <p:grpSpPr>
        <a:xfrm>
          <a:off x="0" y="0"/>
          <a:ext cx="0" cy="0"/>
          <a:chOff x="0" y="0"/>
          <a:chExt cx="0" cy="0"/>
        </a:xfrm>
      </p:grpSpPr>
      <p:sp>
        <p:nvSpPr>
          <p:cNvPr id="5" name="TextBox 4"/>
          <p:cNvSpPr txBox="1"/>
          <p:nvPr userDrawn="1"/>
        </p:nvSpPr>
        <p:spPr>
          <a:xfrm>
            <a:off x="81681" y="487266"/>
            <a:ext cx="2168031" cy="3770135"/>
          </a:xfrm>
          <a:prstGeom prst="rect">
            <a:avLst/>
          </a:prstGeom>
          <a:noFill/>
        </p:spPr>
        <p:txBody>
          <a:bodyPr wrap="square" rtlCol="0">
            <a:spAutoFit/>
          </a:bodyPr>
          <a:lstStyle/>
          <a:p>
            <a:pPr defTabSz="586116"/>
            <a:r>
              <a:rPr lang="en-US" sz="23899" dirty="0">
                <a:solidFill>
                  <a:srgbClr val="FFFFFF"/>
                </a:solidFill>
              </a:rPr>
              <a:t>“</a:t>
            </a:r>
          </a:p>
        </p:txBody>
      </p:sp>
      <p:sp>
        <p:nvSpPr>
          <p:cNvPr id="8" name="Title 1"/>
          <p:cNvSpPr>
            <a:spLocks noGrp="1"/>
          </p:cNvSpPr>
          <p:nvPr>
            <p:ph type="title" hasCustomPrompt="1"/>
          </p:nvPr>
        </p:nvSpPr>
        <p:spPr>
          <a:xfrm>
            <a:off x="1556392" y="1522163"/>
            <a:ext cx="9079216" cy="2987749"/>
          </a:xfrm>
        </p:spPr>
        <p:txBody>
          <a:bodyPr lIns="45720" rIns="45720">
            <a:normAutofit/>
          </a:bodyPr>
          <a:lstStyle>
            <a:lvl1pPr algn="l">
              <a:lnSpc>
                <a:spcPct val="110000"/>
              </a:lnSpc>
              <a:defRPr sz="4200">
                <a:solidFill>
                  <a:schemeClr val="tx1"/>
                </a:solidFill>
                <a:latin typeface="Myriad Pro" panose="020B0503030403020204" pitchFamily="34" charset="0"/>
              </a:defRPr>
            </a:lvl1pPr>
          </a:lstStyle>
          <a:p>
            <a:r>
              <a:rPr lang="en-US" dirty="0" smtClean="0">
                <a:latin typeface="Myriad Pro" panose="020B0503030403020204" pitchFamily="34" charset="0"/>
              </a:rPr>
              <a:t>Click to add quote.</a:t>
            </a:r>
            <a:endParaRPr lang="en-US" dirty="0">
              <a:latin typeface="Myriad Pro" panose="020B0503030403020204" pitchFamily="34" charset="0"/>
            </a:endParaRPr>
          </a:p>
        </p:txBody>
      </p:sp>
      <p:sp>
        <p:nvSpPr>
          <p:cNvPr id="9" name="Text Placeholder 2"/>
          <p:cNvSpPr>
            <a:spLocks noGrp="1"/>
          </p:cNvSpPr>
          <p:nvPr>
            <p:ph type="body" sz="quarter" idx="10"/>
          </p:nvPr>
        </p:nvSpPr>
        <p:spPr>
          <a:xfrm>
            <a:off x="1556393" y="5038603"/>
            <a:ext cx="8187708" cy="771896"/>
          </a:xfrm>
        </p:spPr>
        <p:txBody>
          <a:bodyPr lIns="45720" tIns="45720" rIns="45720" bIns="45720" anchor="ctr">
            <a:normAutofit/>
          </a:bodyPr>
          <a:lstStyle>
            <a:lvl1pPr marL="457189" indent="-457189" algn="r">
              <a:buClr>
                <a:schemeClr val="accent2"/>
              </a:buClr>
              <a:buFont typeface="Myriad Pro Light" panose="020B0403030403020204" pitchFamily="34" charset="0"/>
              <a:buChar char=""/>
              <a:defRPr sz="3733">
                <a:solidFill>
                  <a:schemeClr val="accent2"/>
                </a:solidFill>
                <a:latin typeface="Myriad Pro" panose="020B0503030403020204" pitchFamily="34" charset="0"/>
              </a:defRPr>
            </a:lvl1pPr>
          </a:lstStyle>
          <a:p>
            <a:pPr lvl="0"/>
            <a:r>
              <a:rPr lang="en-US" sz="3200" smtClean="0">
                <a:solidFill>
                  <a:schemeClr val="accent2"/>
                </a:solidFill>
              </a:rPr>
              <a:t>Click to edit Master text styles</a:t>
            </a:r>
          </a:p>
        </p:txBody>
      </p:sp>
      <p:pic>
        <p:nvPicPr>
          <p:cNvPr id="2" name="Picture 1" descr="Quotation_L.ai"/>
          <p:cNvPicPr>
            <a:picLocks noChangeAspect="1"/>
          </p:cNvPicPr>
          <p:nvPr userDrawn="1"/>
        </p:nvPicPr>
        <p:blipFill>
          <a:blip r:embed="rId2" cstate="print">
            <a:alphaModFix amt="12000"/>
            <a:extLst>
              <a:ext uri="{28A0092B-C50C-407E-A947-70E740481C1C}">
                <a14:useLocalDpi xmlns:a14="http://schemas.microsoft.com/office/drawing/2010/main" val="0"/>
              </a:ext>
            </a:extLst>
          </a:blip>
          <a:stretch>
            <a:fillRect/>
          </a:stretch>
        </p:blipFill>
        <p:spPr>
          <a:xfrm>
            <a:off x="620581" y="607485"/>
            <a:ext cx="1509460" cy="1310295"/>
          </a:xfrm>
          <a:prstGeom prst="rect">
            <a:avLst/>
          </a:prstGeom>
        </p:spPr>
      </p:pic>
      <p:pic>
        <p:nvPicPr>
          <p:cNvPr id="12" name="Picture 11"/>
          <p:cNvPicPr>
            <a:picLocks noChangeAspect="1"/>
          </p:cNvPicPr>
          <p:nvPr userDrawn="1"/>
        </p:nvPicPr>
        <p:blipFill>
          <a:blip r:embed="rId3" cstate="print">
            <a:alphaModFix amt="12000"/>
            <a:extLst>
              <a:ext uri="{28A0092B-C50C-407E-A947-70E740481C1C}">
                <a14:useLocalDpi xmlns:a14="http://schemas.microsoft.com/office/drawing/2010/main" val="0"/>
              </a:ext>
            </a:extLst>
          </a:blip>
          <a:stretch>
            <a:fillRect/>
          </a:stretch>
        </p:blipFill>
        <p:spPr>
          <a:xfrm>
            <a:off x="10072941" y="4537121"/>
            <a:ext cx="1509459" cy="1310295"/>
          </a:xfrm>
          <a:prstGeom prst="rect">
            <a:avLst/>
          </a:prstGeom>
        </p:spPr>
      </p:pic>
    </p:spTree>
    <p:extLst>
      <p:ext uri="{BB962C8B-B14F-4D97-AF65-F5344CB8AC3E}">
        <p14:creationId xmlns:p14="http://schemas.microsoft.com/office/powerpoint/2010/main" val="103271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2143896" y="1997817"/>
            <a:ext cx="7903633" cy="578417"/>
          </a:xfrm>
          <a:ln>
            <a:noFill/>
          </a:ln>
        </p:spPr>
        <p:txBody>
          <a:bodyPr>
            <a:noAutofit/>
          </a:bodyPr>
          <a:lstStyle>
            <a:lvl1pPr marL="0" indent="0">
              <a:buNone/>
              <a:defRPr lang="en-US" sz="3600" b="0" kern="1200" baseline="0" dirty="0">
                <a:solidFill>
                  <a:schemeClr val="accent4"/>
                </a:solidFill>
                <a:latin typeface="Myriad Pro" panose="020B0503030403020204" pitchFamily="34" charset="0"/>
                <a:ea typeface="Tahoma" pitchFamily="34" charset="0"/>
                <a:cs typeface="Tahoma" pitchFamily="34" charset="0"/>
              </a:defRPr>
            </a:lvl1pPr>
          </a:lstStyle>
          <a:p>
            <a:pPr lvl="0"/>
            <a:r>
              <a:rPr lang="en-US" dirty="0" smtClean="0"/>
              <a:t>Word to Define – </a:t>
            </a:r>
            <a:endParaRPr lang="en-US" dirty="0"/>
          </a:p>
        </p:txBody>
      </p:sp>
      <p:sp>
        <p:nvSpPr>
          <p:cNvPr id="4" name="Text Placeholder 6"/>
          <p:cNvSpPr>
            <a:spLocks noGrp="1"/>
          </p:cNvSpPr>
          <p:nvPr>
            <p:ph type="body" sz="quarter" idx="11" hasCustomPrompt="1"/>
          </p:nvPr>
        </p:nvSpPr>
        <p:spPr>
          <a:xfrm>
            <a:off x="2143895" y="2646867"/>
            <a:ext cx="7904212" cy="2175172"/>
          </a:xfrm>
        </p:spPr>
        <p:txBody>
          <a:bodyPr>
            <a:normAutofit/>
          </a:bodyPr>
          <a:lstStyle>
            <a:lvl1pPr marL="0" indent="0">
              <a:buNone/>
              <a:defRPr lang="en-US" sz="2800" kern="1200" dirty="0" smtClean="0">
                <a:solidFill>
                  <a:schemeClr val="tx1"/>
                </a:solidFill>
                <a:latin typeface="Myriad Pro" panose="020B0503030403020204" pitchFamily="34" charset="0"/>
                <a:ea typeface="Tahoma" pitchFamily="34" charset="0"/>
                <a:cs typeface="Tahoma" pitchFamily="34" charset="0"/>
              </a:defRPr>
            </a:lvl1pPr>
            <a:lvl2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2pPr>
            <a:lvl3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3pPr>
            <a:lvl4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4pPr>
            <a:lvl5pPr>
              <a:defRPr lang="en-US" sz="2800" kern="1200" dirty="0">
                <a:solidFill>
                  <a:schemeClr val="tx1">
                    <a:lumMod val="65000"/>
                    <a:lumOff val="35000"/>
                  </a:schemeClr>
                </a:solidFill>
                <a:latin typeface="Tahoma" pitchFamily="34" charset="0"/>
                <a:ea typeface="Tahoma" pitchFamily="34" charset="0"/>
                <a:cs typeface="Tahoma" pitchFamily="34" charset="0"/>
              </a:defRPr>
            </a:lvl5pPr>
          </a:lstStyle>
          <a:p>
            <a:pPr lvl="0"/>
            <a:r>
              <a:rPr lang="en-US" dirty="0" smtClean="0"/>
              <a:t>Click to edit definition.</a:t>
            </a:r>
            <a:endParaRPr lang="en-US" dirty="0"/>
          </a:p>
        </p:txBody>
      </p:sp>
    </p:spTree>
    <p:extLst>
      <p:ext uri="{BB962C8B-B14F-4D97-AF65-F5344CB8AC3E}">
        <p14:creationId xmlns:p14="http://schemas.microsoft.com/office/powerpoint/2010/main" val="2584237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a:defRPr b="1" baseline="0">
                <a:solidFill>
                  <a:schemeClr val="accent1">
                    <a:lumMod val="75000"/>
                  </a:schemeClr>
                </a:solidFill>
                <a:latin typeface="Myriad Pro"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p:txBody>
          <a:bodyPr rtlCol="0"/>
          <a:lstStyle>
            <a:lvl1pPr marL="0" indent="0">
              <a:buClrTx/>
              <a:buFont typeface="Wingdings" pitchFamily="2" charset="2"/>
              <a:buNone/>
              <a:defRPr sz="2000" b="1" baseline="0">
                <a:solidFill>
                  <a:schemeClr val="bg1">
                    <a:lumMod val="65000"/>
                    <a:lumOff val="35000"/>
                  </a:schemeClr>
                </a:solidFill>
                <a:latin typeface="Myriad Pro Light" pitchFamily="34" charset="0"/>
              </a:defRPr>
            </a:lvl1pPr>
            <a:lvl2pPr>
              <a:buClrTx/>
              <a:buFont typeface="Wingdings" pitchFamily="2" charset="2"/>
              <a:buChar char="o"/>
              <a:defRPr sz="1800" b="0" baseline="0">
                <a:solidFill>
                  <a:schemeClr val="bg1">
                    <a:lumMod val="65000"/>
                    <a:lumOff val="35000"/>
                  </a:schemeClr>
                </a:solidFill>
                <a:latin typeface="Myriad Pro" pitchFamily="34" charset="0"/>
              </a:defRPr>
            </a:lvl2pPr>
            <a:lvl3pPr>
              <a:buClrTx/>
              <a:buFont typeface="Wingdings" pitchFamily="2" charset="2"/>
              <a:buChar char="o"/>
              <a:defRPr sz="1600" b="0" baseline="0">
                <a:solidFill>
                  <a:schemeClr val="bg1">
                    <a:lumMod val="65000"/>
                    <a:lumOff val="35000"/>
                  </a:schemeClr>
                </a:solidFill>
                <a:latin typeface="Myriad Pro" pitchFamily="34" charset="0"/>
              </a:defRPr>
            </a:lvl3pPr>
            <a:lvl4pPr>
              <a:buClrTx/>
              <a:buFont typeface="Wingdings" pitchFamily="2" charset="2"/>
              <a:buChar char="o"/>
              <a:defRPr sz="1400" b="0" baseline="0">
                <a:solidFill>
                  <a:schemeClr val="bg1">
                    <a:lumMod val="65000"/>
                    <a:lumOff val="35000"/>
                  </a:schemeClr>
                </a:solidFill>
                <a:latin typeface="Myriad Pro" pitchFamily="34" charset="0"/>
              </a:defRPr>
            </a:lvl4pPr>
            <a:lvl5pPr>
              <a:buClrTx/>
              <a:buFont typeface="Wingdings" pitchFamily="2" charset="2"/>
              <a:buChar char="o"/>
              <a:defRPr sz="1200" b="0" baseline="0">
                <a:solidFill>
                  <a:schemeClr val="bg1">
                    <a:lumMod val="65000"/>
                    <a:lumOff val="35000"/>
                  </a:schemeClr>
                </a:solidFill>
                <a:latin typeface="Myriad Pro"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009644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cxnSp>
        <p:nvCxnSpPr>
          <p:cNvPr id="8" name="Bottom Line"/>
          <p:cNvCxnSpPr/>
          <p:nvPr userDrawn="1"/>
        </p:nvCxnSpPr>
        <p:spPr>
          <a:xfrm>
            <a:off x="622710" y="5507951"/>
            <a:ext cx="109684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Section Subtitle"/>
          <p:cNvSpPr>
            <a:spLocks noGrp="1"/>
          </p:cNvSpPr>
          <p:nvPr>
            <p:ph type="body" sz="quarter" idx="11" hasCustomPrompt="1"/>
          </p:nvPr>
        </p:nvSpPr>
        <p:spPr>
          <a:xfrm>
            <a:off x="622710" y="3525521"/>
            <a:ext cx="10968431" cy="1311460"/>
          </a:xfrm>
        </p:spPr>
        <p:txBody>
          <a:bodyPr anchor="t"/>
          <a:lstStyle>
            <a:lvl1pPr marL="0" indent="0" algn="ctr">
              <a:buFontTx/>
              <a:buNone/>
              <a:defRPr sz="3200">
                <a:solidFill>
                  <a:schemeClr val="accent1"/>
                </a:solidFill>
                <a:latin typeface="Myriad Pro" panose="020B0503030403020204" pitchFamily="34" charset="0"/>
              </a:defRPr>
            </a:lvl1pPr>
            <a:lvl2pPr marL="297129" indent="0" algn="ctr">
              <a:buFontTx/>
              <a:buNone/>
              <a:defRPr>
                <a:solidFill>
                  <a:schemeClr val="tx1">
                    <a:lumMod val="50000"/>
                    <a:lumOff val="50000"/>
                  </a:schemeClr>
                </a:solidFill>
              </a:defRPr>
            </a:lvl2pPr>
            <a:lvl3pPr marL="596289" indent="0" algn="ctr">
              <a:buFontTx/>
              <a:buNone/>
              <a:defRPr>
                <a:solidFill>
                  <a:schemeClr val="tx1">
                    <a:lumMod val="50000"/>
                    <a:lumOff val="50000"/>
                  </a:schemeClr>
                </a:solidFill>
              </a:defRPr>
            </a:lvl3pPr>
            <a:lvl4pPr marL="883245" indent="0" algn="ctr">
              <a:buFontTx/>
              <a:buNone/>
              <a:defRPr>
                <a:solidFill>
                  <a:schemeClr val="tx1">
                    <a:lumMod val="50000"/>
                    <a:lumOff val="50000"/>
                  </a:schemeClr>
                </a:solidFill>
              </a:defRPr>
            </a:lvl4pPr>
            <a:lvl5pPr marL="1096931" indent="0" algn="ctr">
              <a:buFontTx/>
              <a:buNone/>
              <a:defRPr>
                <a:solidFill>
                  <a:schemeClr val="tx1">
                    <a:lumMod val="50000"/>
                    <a:lumOff val="50000"/>
                  </a:schemeClr>
                </a:solidFill>
              </a:defRPr>
            </a:lvl5pPr>
          </a:lstStyle>
          <a:p>
            <a:pPr lvl="0"/>
            <a:r>
              <a:rPr lang="en-US" dirty="0" smtClean="0"/>
              <a:t>Click to Add Subtitle</a:t>
            </a:r>
          </a:p>
        </p:txBody>
      </p:sp>
      <p:sp>
        <p:nvSpPr>
          <p:cNvPr id="12" name="Section Title"/>
          <p:cNvSpPr>
            <a:spLocks noGrp="1"/>
          </p:cNvSpPr>
          <p:nvPr>
            <p:ph type="body" sz="quarter" idx="10" hasCustomPrompt="1"/>
          </p:nvPr>
        </p:nvSpPr>
        <p:spPr>
          <a:xfrm>
            <a:off x="622710" y="1641764"/>
            <a:ext cx="10968431" cy="1661776"/>
          </a:xfrm>
        </p:spPr>
        <p:txBody>
          <a:bodyPr anchor="b"/>
          <a:lstStyle>
            <a:lvl1pPr marL="0" indent="0" algn="ctr">
              <a:buFontTx/>
              <a:buNone/>
              <a:defRPr sz="4400">
                <a:solidFill>
                  <a:schemeClr val="tx1"/>
                </a:solidFill>
                <a:latin typeface="+mj-lt"/>
              </a:defRPr>
            </a:lvl1pPr>
            <a:lvl2pPr marL="297129" indent="0" algn="ctr">
              <a:buFontTx/>
              <a:buNone/>
              <a:defRPr>
                <a:solidFill>
                  <a:schemeClr val="tx1">
                    <a:lumMod val="50000"/>
                    <a:lumOff val="50000"/>
                  </a:schemeClr>
                </a:solidFill>
              </a:defRPr>
            </a:lvl2pPr>
            <a:lvl3pPr marL="596289" indent="0" algn="ctr">
              <a:buFontTx/>
              <a:buNone/>
              <a:defRPr>
                <a:solidFill>
                  <a:schemeClr val="tx1">
                    <a:lumMod val="50000"/>
                    <a:lumOff val="50000"/>
                  </a:schemeClr>
                </a:solidFill>
              </a:defRPr>
            </a:lvl3pPr>
            <a:lvl4pPr marL="883245" indent="0" algn="ctr">
              <a:buFontTx/>
              <a:buNone/>
              <a:defRPr>
                <a:solidFill>
                  <a:schemeClr val="tx1">
                    <a:lumMod val="50000"/>
                    <a:lumOff val="50000"/>
                  </a:schemeClr>
                </a:solidFill>
              </a:defRPr>
            </a:lvl4pPr>
            <a:lvl5pPr marL="1096931" indent="0" algn="ctr">
              <a:buFontTx/>
              <a:buNone/>
              <a:defRPr>
                <a:solidFill>
                  <a:schemeClr val="tx1">
                    <a:lumMod val="50000"/>
                    <a:lumOff val="50000"/>
                  </a:schemeClr>
                </a:solidFill>
              </a:defRPr>
            </a:lvl5pPr>
          </a:lstStyle>
          <a:p>
            <a:pPr lvl="0"/>
            <a:r>
              <a:rPr lang="en-US" dirty="0" smtClean="0"/>
              <a:t>Click to Edit Slide Title in </a:t>
            </a:r>
            <a:r>
              <a:rPr lang="en-US" dirty="0" err="1" smtClean="0"/>
              <a:t>Titlecase</a:t>
            </a:r>
            <a:endParaRPr lang="en-US" dirty="0"/>
          </a:p>
        </p:txBody>
      </p:sp>
      <p:cxnSp>
        <p:nvCxnSpPr>
          <p:cNvPr id="14" name="Top Line"/>
          <p:cNvCxnSpPr/>
          <p:nvPr userDrawn="1"/>
        </p:nvCxnSpPr>
        <p:spPr>
          <a:xfrm>
            <a:off x="622710" y="1054484"/>
            <a:ext cx="10968431"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8472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0" name="Content"/>
          <p:cNvSpPr>
            <a:spLocks noGrp="1"/>
          </p:cNvSpPr>
          <p:nvPr>
            <p:ph sz="quarter" idx="13" hasCustomPrompt="1"/>
          </p:nvPr>
        </p:nvSpPr>
        <p:spPr>
          <a:xfrm>
            <a:off x="616858" y="1775479"/>
            <a:ext cx="10984445" cy="4230307"/>
          </a:xfrm>
        </p:spPr>
        <p:txBody>
          <a:bodyPr>
            <a:normAutofit/>
          </a:bodyPr>
          <a:lstStyle>
            <a:lvl1pPr marL="297129" indent="-297129">
              <a:buClr>
                <a:schemeClr val="accent1"/>
              </a:buClr>
              <a:buSzPct val="70000"/>
              <a:buFont typeface="Wingdings" charset="2"/>
              <a:buChar char="§"/>
              <a:defRPr sz="2600" b="0" i="0" baseline="0">
                <a:solidFill>
                  <a:schemeClr val="tx1"/>
                </a:solidFill>
                <a:latin typeface="+mn-lt"/>
              </a:defRPr>
            </a:lvl1pPr>
            <a:lvl2pPr marL="586116" indent="-288987">
              <a:buClr>
                <a:schemeClr val="bg1">
                  <a:lumMod val="65000"/>
                </a:schemeClr>
              </a:buClr>
              <a:buSzPct val="70000"/>
              <a:buFont typeface="Lucida Grande"/>
              <a:buChar char="-"/>
              <a:defRPr sz="2400" b="0" i="0" baseline="0">
                <a:solidFill>
                  <a:schemeClr val="tx1"/>
                </a:solidFill>
                <a:latin typeface="+mn-lt"/>
              </a:defRPr>
            </a:lvl2pPr>
            <a:lvl3pPr marL="883243" indent="-286954">
              <a:buClr>
                <a:schemeClr val="bg1">
                  <a:lumMod val="85000"/>
                </a:schemeClr>
              </a:buClr>
              <a:buSzPct val="70000"/>
              <a:buFont typeface="Lucida Grande"/>
              <a:buChar char="•"/>
              <a:defRPr sz="2200" b="0" i="0" baseline="0">
                <a:solidFill>
                  <a:schemeClr val="tx1"/>
                </a:solidFill>
                <a:latin typeface="+mn-lt"/>
              </a:defRPr>
            </a:lvl3pPr>
            <a:lvl4pPr marL="1096934" indent="-213689">
              <a:buClr>
                <a:schemeClr val="bg1">
                  <a:lumMod val="85000"/>
                </a:schemeClr>
              </a:buClr>
              <a:buSzPct val="70000"/>
              <a:buFont typeface="Wingdings" panose="05000000000000000000" pitchFamily="2" charset="2"/>
              <a:buChar char="§"/>
              <a:defRPr sz="2000" b="0" i="0" baseline="0">
                <a:solidFill>
                  <a:schemeClr val="tx1"/>
                </a:solidFill>
                <a:latin typeface="+mn-lt"/>
                <a:cs typeface="Arial"/>
              </a:defRPr>
            </a:lvl4pPr>
            <a:lvl5pPr marL="1176303" indent="-297129">
              <a:buClrTx/>
              <a:defRPr sz="2133">
                <a:latin typeface="Arial"/>
                <a:cs typeface="Arial"/>
              </a:defRPr>
            </a:lvl5pPr>
          </a:lstStyle>
          <a:p>
            <a:pPr lvl="0"/>
            <a:r>
              <a:rPr lang="en-US" dirty="0" smtClean="0"/>
              <a:t>Click to edit text or click the image icon to add a graphic</a:t>
            </a:r>
          </a:p>
          <a:p>
            <a:pPr lvl="1"/>
            <a:r>
              <a:rPr lang="en-US" dirty="0" smtClean="0"/>
              <a:t>Second level</a:t>
            </a:r>
          </a:p>
          <a:p>
            <a:pPr lvl="2"/>
            <a:r>
              <a:rPr lang="en-US" dirty="0" smtClean="0"/>
              <a:t>Third level</a:t>
            </a:r>
          </a:p>
          <a:p>
            <a:pPr lvl="3"/>
            <a:r>
              <a:rPr lang="en-US" dirty="0" smtClean="0"/>
              <a:t>Fourth level</a:t>
            </a:r>
          </a:p>
        </p:txBody>
      </p:sp>
      <p:sp>
        <p:nvSpPr>
          <p:cNvPr id="14" name="Title"/>
          <p:cNvSpPr>
            <a:spLocks noGrp="1"/>
          </p:cNvSpPr>
          <p:nvPr>
            <p:ph type="title" hasCustomPrompt="1"/>
          </p:nvPr>
        </p:nvSpPr>
        <p:spPr>
          <a:xfrm>
            <a:off x="617569" y="187202"/>
            <a:ext cx="10979183" cy="1570983"/>
          </a:xfrm>
          <a:prstGeom prst="rect">
            <a:avLst/>
          </a:prstGeom>
        </p:spPr>
        <p:txBody>
          <a:bodyPr vert="horz" lIns="0" tIns="43960" rIns="87919" bIns="43960" rtlCol="0" anchor="ctr" anchorCtr="0">
            <a:noAutofit/>
          </a:bodyPr>
          <a:lstStyle>
            <a:lvl1pPr>
              <a:defRPr>
                <a:latin typeface="+mj-lt"/>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4293261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w/Image">
    <p:spTree>
      <p:nvGrpSpPr>
        <p:cNvPr id="1" name=""/>
        <p:cNvGrpSpPr/>
        <p:nvPr/>
      </p:nvGrpSpPr>
      <p:grpSpPr>
        <a:xfrm>
          <a:off x="0" y="0"/>
          <a:ext cx="0" cy="0"/>
          <a:chOff x="0" y="0"/>
          <a:chExt cx="0" cy="0"/>
        </a:xfrm>
      </p:grpSpPr>
      <p:sp>
        <p:nvSpPr>
          <p:cNvPr id="26" name="Title"/>
          <p:cNvSpPr>
            <a:spLocks noGrp="1"/>
          </p:cNvSpPr>
          <p:nvPr>
            <p:ph type="title" hasCustomPrompt="1"/>
          </p:nvPr>
        </p:nvSpPr>
        <p:spPr>
          <a:xfrm>
            <a:off x="624410" y="514676"/>
            <a:ext cx="10966869" cy="899088"/>
          </a:xfrm>
          <a:prstGeom prst="rect">
            <a:avLst/>
          </a:prstGeom>
        </p:spPr>
        <p:txBody>
          <a:bodyPr vert="horz" lIns="0" tIns="43960" rIns="87919" bIns="43960" rtlCol="0" anchor="ctr" anchorCtr="0">
            <a:noAutofit/>
          </a:bodyPr>
          <a:lstStyle>
            <a:lvl1pPr>
              <a:defRPr>
                <a:solidFill>
                  <a:schemeClr val="tx1"/>
                </a:solidFill>
                <a:latin typeface="+mj-lt"/>
              </a:defRPr>
            </a:lvl1pPr>
          </a:lstStyle>
          <a:p>
            <a:r>
              <a:rPr lang="en-US" dirty="0" smtClean="0"/>
              <a:t>Click to Edit Slide Title in </a:t>
            </a:r>
            <a:r>
              <a:rPr lang="en-US" dirty="0" err="1" smtClean="0"/>
              <a:t>Titlecase</a:t>
            </a:r>
            <a:endParaRPr lang="en-US" dirty="0"/>
          </a:p>
        </p:txBody>
      </p:sp>
      <p:sp>
        <p:nvSpPr>
          <p:cNvPr id="3" name="Content"/>
          <p:cNvSpPr>
            <a:spLocks noGrp="1"/>
          </p:cNvSpPr>
          <p:nvPr>
            <p:ph sz="quarter" idx="16" hasCustomPrompt="1"/>
          </p:nvPr>
        </p:nvSpPr>
        <p:spPr>
          <a:xfrm>
            <a:off x="609600" y="2687743"/>
            <a:ext cx="10972800" cy="3324403"/>
          </a:xfrm>
        </p:spPr>
        <p:txBody>
          <a:bodyPr anchor="ctr">
            <a:normAutofit/>
          </a:bodyPr>
          <a:lstStyle>
            <a:lvl1pPr marL="0" indent="0" algn="ctr">
              <a:buNone/>
              <a:defRPr sz="2400">
                <a:latin typeface="Myriad Pro" panose="020B0503030403020204" pitchFamily="34" charset="0"/>
              </a:defRPr>
            </a:lvl1pPr>
          </a:lstStyle>
          <a:p>
            <a:r>
              <a:rPr lang="en-US" dirty="0" smtClean="0"/>
              <a:t>Drag picture to placeholder or click icon to add a graphic</a:t>
            </a:r>
            <a:endParaRPr lang="en-US" dirty="0"/>
          </a:p>
        </p:txBody>
      </p:sp>
      <p:sp>
        <p:nvSpPr>
          <p:cNvPr id="25" name="Subtitle"/>
          <p:cNvSpPr>
            <a:spLocks noGrp="1"/>
          </p:cNvSpPr>
          <p:nvPr>
            <p:ph type="body" sz="quarter" idx="11" hasCustomPrompt="1"/>
          </p:nvPr>
        </p:nvSpPr>
        <p:spPr>
          <a:xfrm>
            <a:off x="609600" y="1628406"/>
            <a:ext cx="10972800" cy="862452"/>
          </a:xfrm>
        </p:spPr>
        <p:txBody>
          <a:bodyPr anchor="ctr"/>
          <a:lstStyle>
            <a:lvl1pPr marL="0" indent="0" algn="ctr">
              <a:buFontTx/>
              <a:buNone/>
              <a:defRPr sz="3200" baseline="0">
                <a:solidFill>
                  <a:schemeClr val="accent1"/>
                </a:solidFill>
                <a:latin typeface="Myriad Pro" panose="020B0503030403020204" pitchFamily="34" charset="0"/>
              </a:defRPr>
            </a:lvl1pPr>
            <a:lvl2pPr marL="297129" indent="0" algn="ctr">
              <a:buFontTx/>
              <a:buNone/>
              <a:defRPr>
                <a:solidFill>
                  <a:schemeClr val="tx1">
                    <a:lumMod val="50000"/>
                    <a:lumOff val="50000"/>
                  </a:schemeClr>
                </a:solidFill>
              </a:defRPr>
            </a:lvl2pPr>
            <a:lvl3pPr marL="596289" indent="0" algn="ctr">
              <a:buFontTx/>
              <a:buNone/>
              <a:defRPr>
                <a:solidFill>
                  <a:schemeClr val="tx1">
                    <a:lumMod val="50000"/>
                    <a:lumOff val="50000"/>
                  </a:schemeClr>
                </a:solidFill>
              </a:defRPr>
            </a:lvl3pPr>
            <a:lvl4pPr marL="883245" indent="0" algn="ctr">
              <a:buFontTx/>
              <a:buNone/>
              <a:defRPr>
                <a:solidFill>
                  <a:schemeClr val="tx1">
                    <a:lumMod val="50000"/>
                    <a:lumOff val="50000"/>
                  </a:schemeClr>
                </a:solidFill>
              </a:defRPr>
            </a:lvl4pPr>
            <a:lvl5pPr marL="1096931" indent="0" algn="ctr">
              <a:buFontTx/>
              <a:buNone/>
              <a:defRPr>
                <a:solidFill>
                  <a:schemeClr val="tx1">
                    <a:lumMod val="50000"/>
                    <a:lumOff val="50000"/>
                  </a:schemeClr>
                </a:solidFill>
              </a:defRPr>
            </a:lvl5pPr>
          </a:lstStyle>
          <a:p>
            <a:pPr lvl="0"/>
            <a:r>
              <a:rPr lang="en-US" dirty="0" smtClean="0"/>
              <a:t>Click to Add Subtitle</a:t>
            </a:r>
            <a:endParaRPr lang="en-US" dirty="0"/>
          </a:p>
        </p:txBody>
      </p:sp>
    </p:spTree>
    <p:extLst>
      <p:ext uri="{BB962C8B-B14F-4D97-AF65-F5344CB8AC3E}">
        <p14:creationId xmlns:p14="http://schemas.microsoft.com/office/powerpoint/2010/main" val="1995862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617569" y="187202"/>
            <a:ext cx="10979183" cy="1570983"/>
          </a:xfrm>
          <a:prstGeom prst="rect">
            <a:avLst/>
          </a:prstGeom>
        </p:spPr>
        <p:txBody>
          <a:bodyPr vert="horz" lIns="0" tIns="43960" rIns="87919" bIns="43960" rtlCol="0" anchor="ctr" anchorCtr="0">
            <a:noAutofit/>
          </a:bodyPr>
          <a:lstStyle>
            <a:lvl1pPr>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2556306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226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Optional)">
    <p:bg>
      <p:bgPr>
        <a:solidFill>
          <a:schemeClr val="accent1"/>
        </a:solidFill>
        <a:effectLst/>
      </p:bgPr>
    </p:bg>
    <p:spTree>
      <p:nvGrpSpPr>
        <p:cNvPr id="1" name=""/>
        <p:cNvGrpSpPr/>
        <p:nvPr/>
      </p:nvGrpSpPr>
      <p:grpSpPr>
        <a:xfrm>
          <a:off x="0" y="0"/>
          <a:ext cx="0" cy="0"/>
          <a:chOff x="0" y="0"/>
          <a:chExt cx="0" cy="0"/>
        </a:xfrm>
      </p:grpSpPr>
      <p:pic>
        <p:nvPicPr>
          <p:cNvPr id="6" name="Arrow"/>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31842" y="3865243"/>
            <a:ext cx="997260" cy="1709029"/>
          </a:xfrm>
          <a:prstGeom prst="rect">
            <a:avLst/>
          </a:prstGeom>
        </p:spPr>
      </p:pic>
      <p:sp>
        <p:nvSpPr>
          <p:cNvPr id="8" name="Text Placeholder"/>
          <p:cNvSpPr>
            <a:spLocks noGrp="1"/>
          </p:cNvSpPr>
          <p:nvPr>
            <p:ph type="body" sz="quarter" idx="14" hasCustomPrompt="1"/>
          </p:nvPr>
        </p:nvSpPr>
        <p:spPr>
          <a:xfrm>
            <a:off x="2141839" y="1758184"/>
            <a:ext cx="6704236" cy="4628101"/>
          </a:xfrm>
        </p:spPr>
        <p:txBody>
          <a:bodyPr anchor="ctr" anchorCtr="0">
            <a:normAutofit/>
          </a:bodyPr>
          <a:lstStyle>
            <a:lvl1pPr marL="0" indent="0">
              <a:spcBef>
                <a:spcPts val="1600"/>
              </a:spcBef>
              <a:buClr>
                <a:schemeClr val="bg1"/>
              </a:buClr>
              <a:buFont typeface="Wingdings" charset="2"/>
              <a:buNone/>
              <a:defRPr sz="3200" baseline="0">
                <a:solidFill>
                  <a:schemeClr val="bg1"/>
                </a:solidFill>
                <a:latin typeface="+mn-lt"/>
              </a:defRPr>
            </a:lvl1pPr>
            <a:lvl2pPr marL="586116" indent="-288987">
              <a:buClr>
                <a:schemeClr val="bg1"/>
              </a:buClr>
              <a:buFont typeface="Wingdings" charset="2"/>
              <a:buChar char="§"/>
              <a:defRPr sz="3200" baseline="0">
                <a:solidFill>
                  <a:schemeClr val="bg1"/>
                </a:solidFill>
                <a:latin typeface="Myriad Pro Light"/>
              </a:defRPr>
            </a:lvl2pPr>
            <a:lvl3pPr marL="883243" indent="-286954">
              <a:buClr>
                <a:schemeClr val="bg1"/>
              </a:buClr>
              <a:buFont typeface="Wingdings" charset="2"/>
              <a:buChar char="§"/>
              <a:defRPr sz="3200" baseline="0">
                <a:solidFill>
                  <a:schemeClr val="bg1"/>
                </a:solidFill>
                <a:latin typeface="Myriad Pro Light"/>
              </a:defRPr>
            </a:lvl3pPr>
            <a:lvl4pPr marL="1096934" indent="-213689">
              <a:buClr>
                <a:schemeClr val="bg1"/>
              </a:buClr>
              <a:buFont typeface="Wingdings" charset="2"/>
              <a:buChar char="§"/>
              <a:defRPr sz="3200" baseline="0">
                <a:solidFill>
                  <a:schemeClr val="bg1"/>
                </a:solidFill>
                <a:latin typeface="Myriad Pro Light"/>
              </a:defRPr>
            </a:lvl4pPr>
            <a:lvl5pPr marL="1396096" indent="-299165">
              <a:buClr>
                <a:schemeClr val="bg1"/>
              </a:buClr>
              <a:buFont typeface="Wingdings" charset="2"/>
              <a:buChar char="§"/>
              <a:defRPr sz="3200" baseline="0">
                <a:solidFill>
                  <a:schemeClr val="bg1"/>
                </a:solidFill>
                <a:latin typeface="Myriad Pro Light"/>
              </a:defRPr>
            </a:lvl5pPr>
          </a:lstStyle>
          <a:p>
            <a:pPr lvl="0"/>
            <a:r>
              <a:rPr lang="en-US" dirty="0" smtClean="0"/>
              <a:t>Click to edit list of demo topics</a:t>
            </a:r>
          </a:p>
        </p:txBody>
      </p:sp>
      <p:sp>
        <p:nvSpPr>
          <p:cNvPr id="9" name="Title"/>
          <p:cNvSpPr>
            <a:spLocks noGrp="1"/>
          </p:cNvSpPr>
          <p:nvPr>
            <p:ph type="title" hasCustomPrompt="1"/>
          </p:nvPr>
        </p:nvSpPr>
        <p:spPr>
          <a:xfrm>
            <a:off x="617569" y="187202"/>
            <a:ext cx="10979183" cy="1570983"/>
          </a:xfrm>
          <a:prstGeom prst="rect">
            <a:avLst/>
          </a:prstGeom>
        </p:spPr>
        <p:txBody>
          <a:bodyPr vert="horz" lIns="0" tIns="43960" rIns="87919" bIns="43960" rtlCol="0" anchor="ctr" anchorCtr="0">
            <a:noAutofit/>
          </a:bodyPr>
          <a:lstStyle>
            <a:lvl1pPr>
              <a:defRPr sz="5400" baseline="0">
                <a:solidFill>
                  <a:schemeClr val="bg1"/>
                </a:solidFill>
              </a:defRPr>
            </a:lvl1pPr>
          </a:lstStyle>
          <a:p>
            <a:r>
              <a:rPr lang="en-US" dirty="0" smtClean="0"/>
              <a:t>Click to Edit Demo Title in </a:t>
            </a:r>
            <a:r>
              <a:rPr lang="en-US" dirty="0" err="1" smtClean="0"/>
              <a:t>Titlecase</a:t>
            </a:r>
            <a:endParaRPr lang="en-US" dirty="0"/>
          </a:p>
        </p:txBody>
      </p:sp>
    </p:spTree>
    <p:extLst>
      <p:ext uri="{BB962C8B-B14F-4D97-AF65-F5344CB8AC3E}">
        <p14:creationId xmlns:p14="http://schemas.microsoft.com/office/powerpoint/2010/main" val="1020280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L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05371" y="187202"/>
            <a:ext cx="10991380" cy="1570983"/>
          </a:xfrm>
        </p:spPr>
        <p:txBody>
          <a:bodyPr/>
          <a:lstStyle>
            <a:lvl1pPr>
              <a:defRPr>
                <a:solidFill>
                  <a:schemeClr val="tx1"/>
                </a:solidFill>
              </a:defRPr>
            </a:lvl1pPr>
          </a:lstStyle>
          <a:p>
            <a:r>
              <a:rPr lang="en-US" dirty="0" smtClean="0"/>
              <a:t>Click to Edit Slide Title in </a:t>
            </a:r>
            <a:r>
              <a:rPr lang="en-US" dirty="0" err="1" smtClean="0"/>
              <a:t>Titlecase</a:t>
            </a:r>
            <a:endParaRPr lang="en-US" dirty="0"/>
          </a:p>
        </p:txBody>
      </p:sp>
      <p:sp>
        <p:nvSpPr>
          <p:cNvPr id="5" name="Text Placeholder 4"/>
          <p:cNvSpPr>
            <a:spLocks noGrp="1"/>
          </p:cNvSpPr>
          <p:nvPr>
            <p:ph type="body" sz="quarter" idx="10" hasCustomPrompt="1"/>
          </p:nvPr>
        </p:nvSpPr>
        <p:spPr>
          <a:xfrm>
            <a:off x="605371" y="1758184"/>
            <a:ext cx="10991380" cy="4535424"/>
          </a:xfrm>
          <a:solidFill>
            <a:schemeClr val="bg1">
              <a:lumMod val="85000"/>
            </a:schemeClr>
          </a:solidFill>
        </p:spPr>
        <p:txBody>
          <a:bodyPr lIns="182880" tIns="137160" rIns="182880" bIns="137160"/>
          <a:lstStyle>
            <a:lvl1pPr marL="0" indent="0">
              <a:buNone/>
              <a:defRPr sz="2600">
                <a:solidFill>
                  <a:schemeClr val="tx1">
                    <a:lumMod val="75000"/>
                  </a:schemeClr>
                </a:solidFill>
                <a:latin typeface="Consolas" panose="020B0609020204030204" pitchFamily="49" charset="0"/>
                <a:cs typeface="Consolas" panose="020B0609020204030204" pitchFamily="49" charset="0"/>
              </a:defRPr>
            </a:lvl1pPr>
            <a:lvl2pPr marL="297129" indent="0">
              <a:buNone/>
              <a:defRPr>
                <a:solidFill>
                  <a:schemeClr val="tx1">
                    <a:lumMod val="75000"/>
                  </a:schemeClr>
                </a:solidFill>
                <a:latin typeface="Consolas" panose="020B0609020204030204" pitchFamily="49" charset="0"/>
                <a:cs typeface="Consolas" panose="020B0609020204030204" pitchFamily="49" charset="0"/>
              </a:defRPr>
            </a:lvl2pPr>
            <a:lvl3pPr marL="596289" indent="0">
              <a:buNone/>
              <a:defRPr>
                <a:solidFill>
                  <a:schemeClr val="tx1">
                    <a:lumMod val="75000"/>
                  </a:schemeClr>
                </a:solidFill>
                <a:latin typeface="Consolas" panose="020B0609020204030204" pitchFamily="49" charset="0"/>
                <a:cs typeface="Consolas" panose="020B0609020204030204" pitchFamily="49" charset="0"/>
              </a:defRPr>
            </a:lvl3pPr>
            <a:lvl4pPr marL="883245" indent="0">
              <a:buNone/>
              <a:defRPr>
                <a:solidFill>
                  <a:schemeClr val="tx1">
                    <a:lumMod val="75000"/>
                  </a:schemeClr>
                </a:solidFill>
                <a:latin typeface="Consolas" panose="020B0609020204030204" pitchFamily="49" charset="0"/>
                <a:cs typeface="Consolas" panose="020B0609020204030204" pitchFamily="49" charset="0"/>
              </a:defRPr>
            </a:lvl4pPr>
            <a:lvl5pPr marL="1096931" indent="0">
              <a:buNone/>
              <a:defRPr>
                <a:solidFill>
                  <a:schemeClr val="tx1">
                    <a:lumMod val="75000"/>
                  </a:schemeClr>
                </a:solidFill>
                <a:latin typeface="Consolas" panose="020B0609020204030204" pitchFamily="49" charset="0"/>
                <a:cs typeface="Consolas" panose="020B0609020204030204" pitchFamily="49" charset="0"/>
              </a:defRPr>
            </a:lvl5pPr>
          </a:lstStyle>
          <a:p>
            <a:pPr lvl="0"/>
            <a:r>
              <a:rPr lang="en-US" dirty="0" smtClean="0"/>
              <a:t>Code</a:t>
            </a:r>
          </a:p>
        </p:txBody>
      </p:sp>
    </p:spTree>
    <p:extLst>
      <p:ext uri="{BB962C8B-B14F-4D97-AF65-F5344CB8AC3E}">
        <p14:creationId xmlns:p14="http://schemas.microsoft.com/office/powerpoint/2010/main" val="2307976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descr="C:\Users\hackmann\Downloads\PS-Watermark.png"/>
          <p:cNvPicPr>
            <a:picLocks noChangeAspect="1" noChangeArrowheads="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7595" y="8798"/>
            <a:ext cx="12180703" cy="685164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 Placeholder 2"/>
          <p:cNvSpPr>
            <a:spLocks noGrp="1"/>
          </p:cNvSpPr>
          <p:nvPr>
            <p:ph type="body" idx="1"/>
          </p:nvPr>
        </p:nvSpPr>
        <p:spPr>
          <a:xfrm>
            <a:off x="584200" y="1243967"/>
            <a:ext cx="10989733" cy="4943475"/>
          </a:xfrm>
          <a:prstGeom prst="rect">
            <a:avLst/>
          </a:prstGeom>
        </p:spPr>
        <p:txBody>
          <a:bodyPr vert="horz" lIns="0" tIns="0" rIns="0" bIns="0" rtlCol="0">
            <a:no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 name="Title Placeholder 1"/>
          <p:cNvSpPr>
            <a:spLocks noGrp="1"/>
          </p:cNvSpPr>
          <p:nvPr>
            <p:ph type="title"/>
          </p:nvPr>
        </p:nvSpPr>
        <p:spPr>
          <a:xfrm>
            <a:off x="584201" y="187203"/>
            <a:ext cx="10989735" cy="899088"/>
          </a:xfrm>
          <a:prstGeom prst="rect">
            <a:avLst/>
          </a:prstGeom>
        </p:spPr>
        <p:txBody>
          <a:bodyPr vert="horz" lIns="0" tIns="43960" rIns="87919" bIns="43960" rtlCol="0" anchor="ctr" anchorCtr="0">
            <a:noAutofit/>
          </a:body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4147611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7"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8" r:id="rId28"/>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dt="0"/>
  <p:txStyles>
    <p:titleStyle>
      <a:lvl1pPr algn="ctr" defTabSz="586116" rtl="0" eaLnBrk="1" latinLnBrk="0" hangingPunct="1">
        <a:lnSpc>
          <a:spcPct val="85000"/>
        </a:lnSpc>
        <a:spcBef>
          <a:spcPct val="0"/>
        </a:spcBef>
        <a:buNone/>
        <a:defRPr sz="4400" b="0" i="0" kern="1200" cap="none" baseline="0">
          <a:solidFill>
            <a:schemeClr val="accent1"/>
          </a:solidFill>
          <a:latin typeface="+mj-lt"/>
          <a:ea typeface="+mj-ea"/>
          <a:cs typeface="Arial"/>
        </a:defRPr>
      </a:lvl1pPr>
    </p:titleStyle>
    <p:bodyStyle>
      <a:lvl1pPr marL="297129" indent="-297129" algn="l" defTabSz="586116" rtl="0" eaLnBrk="1" latinLnBrk="0" hangingPunct="1">
        <a:spcBef>
          <a:spcPts val="1025"/>
        </a:spcBef>
        <a:buClr>
          <a:schemeClr val="accent1"/>
        </a:buClr>
        <a:buSzPct val="70000"/>
        <a:buFont typeface="Wingdings" charset="2"/>
        <a:buChar char="§"/>
        <a:defRPr sz="2600" b="0" i="0" kern="1200">
          <a:solidFill>
            <a:schemeClr val="tx1"/>
          </a:solidFill>
          <a:latin typeface="+mn-lt"/>
          <a:ea typeface="+mn-ea"/>
          <a:cs typeface="Arial"/>
        </a:defRPr>
      </a:lvl1pPr>
      <a:lvl2pPr marL="586116" indent="-288987" algn="l" defTabSz="586116" rtl="0" eaLnBrk="1" latinLnBrk="0" hangingPunct="1">
        <a:spcBef>
          <a:spcPts val="679"/>
        </a:spcBef>
        <a:buClr>
          <a:schemeClr val="bg1">
            <a:lumMod val="65000"/>
          </a:schemeClr>
        </a:buClr>
        <a:buSzPct val="70000"/>
        <a:buFont typeface="Lucida Grande"/>
        <a:buChar char="-"/>
        <a:defRPr sz="2400" b="0" i="0" kern="1200">
          <a:solidFill>
            <a:schemeClr val="tx1"/>
          </a:solidFill>
          <a:latin typeface="+mn-lt"/>
          <a:ea typeface="+mn-ea"/>
          <a:cs typeface="Arial"/>
        </a:defRPr>
      </a:lvl2pPr>
      <a:lvl3pPr marL="883243" indent="-286954" algn="l" defTabSz="586116" rtl="0" eaLnBrk="1" latinLnBrk="0" hangingPunct="1">
        <a:spcBef>
          <a:spcPts val="615"/>
        </a:spcBef>
        <a:buClr>
          <a:schemeClr val="bg1">
            <a:lumMod val="85000"/>
          </a:schemeClr>
        </a:buClr>
        <a:buSzPct val="70000"/>
        <a:buFont typeface="Lucida Grande"/>
        <a:buChar char="•"/>
        <a:defRPr sz="2200" b="0" i="0" kern="1200">
          <a:solidFill>
            <a:schemeClr val="tx1"/>
          </a:solidFill>
          <a:latin typeface="+mn-lt"/>
          <a:ea typeface="+mn-ea"/>
          <a:cs typeface="Arial"/>
        </a:defRPr>
      </a:lvl3pPr>
      <a:lvl4pPr marL="1096934" indent="-213689" algn="l" defTabSz="586116" rtl="0" eaLnBrk="1" latinLnBrk="0" hangingPunct="1">
        <a:spcBef>
          <a:spcPts val="552"/>
        </a:spcBef>
        <a:buClr>
          <a:schemeClr val="bg1">
            <a:lumMod val="85000"/>
          </a:schemeClr>
        </a:buClr>
        <a:buSzPct val="70000"/>
        <a:buFont typeface="Wingdings" panose="05000000000000000000" pitchFamily="2" charset="2"/>
        <a:buChar char="§"/>
        <a:defRPr sz="2000" b="0" i="0" kern="1200" baseline="0">
          <a:solidFill>
            <a:schemeClr val="tx1"/>
          </a:solidFill>
          <a:latin typeface="+mn-lt"/>
          <a:ea typeface="+mn-ea"/>
          <a:cs typeface="Arial"/>
        </a:defRPr>
      </a:lvl4pPr>
      <a:lvl5pPr marL="1396096" indent="-299165" algn="l" defTabSz="586116" rtl="0" eaLnBrk="1" latinLnBrk="0" hangingPunct="1">
        <a:spcBef>
          <a:spcPts val="488"/>
        </a:spcBef>
        <a:buClr>
          <a:schemeClr val="bg1">
            <a:lumMod val="85000"/>
          </a:schemeClr>
        </a:buClr>
        <a:buSzPct val="70000"/>
        <a:buFont typeface="Myriad Pro Light" panose="020B0403030403020204" pitchFamily="34" charset="0"/>
        <a:buChar char="-"/>
        <a:tabLst/>
        <a:defRPr sz="1800" b="0" i="0" kern="1200" baseline="0">
          <a:solidFill>
            <a:schemeClr val="tx1"/>
          </a:solidFill>
          <a:latin typeface="+mn-lt"/>
          <a:ea typeface="+mn-ea"/>
          <a:cs typeface="Arial"/>
        </a:defRPr>
      </a:lvl5pPr>
      <a:lvl6pPr marL="1609784" indent="-215723" algn="l" defTabSz="586116"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753" indent="-293058" algn="l" defTabSz="586116" rtl="0" eaLnBrk="1" latinLnBrk="0" hangingPunct="1">
        <a:spcBef>
          <a:spcPct val="20000"/>
        </a:spcBef>
        <a:buFont typeface="Arial"/>
        <a:buChar char="•"/>
        <a:defRPr sz="2533" kern="1200">
          <a:solidFill>
            <a:schemeClr val="tx1"/>
          </a:solidFill>
          <a:latin typeface="+mn-lt"/>
          <a:ea typeface="+mn-ea"/>
          <a:cs typeface="+mn-cs"/>
        </a:defRPr>
      </a:lvl7pPr>
      <a:lvl8pPr marL="4395869" indent="-293058" algn="l" defTabSz="586116" rtl="0" eaLnBrk="1" latinLnBrk="0" hangingPunct="1">
        <a:spcBef>
          <a:spcPct val="20000"/>
        </a:spcBef>
        <a:buFont typeface="Arial"/>
        <a:buChar char="•"/>
        <a:defRPr sz="2533" kern="1200">
          <a:solidFill>
            <a:schemeClr val="tx1"/>
          </a:solidFill>
          <a:latin typeface="+mn-lt"/>
          <a:ea typeface="+mn-ea"/>
          <a:cs typeface="+mn-cs"/>
        </a:defRPr>
      </a:lvl8pPr>
      <a:lvl9pPr marL="4981983" indent="-293058" algn="l" defTabSz="586116" rtl="0" eaLnBrk="1" latinLnBrk="0" hangingPunct="1">
        <a:spcBef>
          <a:spcPct val="20000"/>
        </a:spcBef>
        <a:buFont typeface="Arial"/>
        <a:buChar char="•"/>
        <a:defRPr sz="2533" kern="1200">
          <a:solidFill>
            <a:schemeClr val="tx1"/>
          </a:solidFill>
          <a:latin typeface="+mn-lt"/>
          <a:ea typeface="+mn-ea"/>
          <a:cs typeface="+mn-cs"/>
        </a:defRPr>
      </a:lvl9pPr>
    </p:bodyStyle>
    <p:otherStyle>
      <a:defPPr>
        <a:defRPr lang="en-US"/>
      </a:defPPr>
      <a:lvl1pPr marL="0" algn="l" defTabSz="586116" rtl="0" eaLnBrk="1" latinLnBrk="0" hangingPunct="1">
        <a:defRPr sz="2400" kern="1200">
          <a:solidFill>
            <a:schemeClr val="tx1"/>
          </a:solidFill>
          <a:latin typeface="+mn-lt"/>
          <a:ea typeface="+mn-ea"/>
          <a:cs typeface="+mn-cs"/>
        </a:defRPr>
      </a:lvl1pPr>
      <a:lvl2pPr marL="586116" algn="l" defTabSz="586116" rtl="0" eaLnBrk="1" latinLnBrk="0" hangingPunct="1">
        <a:defRPr sz="2400" kern="1200">
          <a:solidFill>
            <a:schemeClr val="tx1"/>
          </a:solidFill>
          <a:latin typeface="+mn-lt"/>
          <a:ea typeface="+mn-ea"/>
          <a:cs typeface="+mn-cs"/>
        </a:defRPr>
      </a:lvl2pPr>
      <a:lvl3pPr marL="1172232" algn="l" defTabSz="586116" rtl="0" eaLnBrk="1" latinLnBrk="0" hangingPunct="1">
        <a:defRPr sz="2400" kern="1200">
          <a:solidFill>
            <a:schemeClr val="tx1"/>
          </a:solidFill>
          <a:latin typeface="+mn-lt"/>
          <a:ea typeface="+mn-ea"/>
          <a:cs typeface="+mn-cs"/>
        </a:defRPr>
      </a:lvl3pPr>
      <a:lvl4pPr marL="1758347" algn="l" defTabSz="586116" rtl="0" eaLnBrk="1" latinLnBrk="0" hangingPunct="1">
        <a:defRPr sz="2400" kern="1200">
          <a:solidFill>
            <a:schemeClr val="tx1"/>
          </a:solidFill>
          <a:latin typeface="+mn-lt"/>
          <a:ea typeface="+mn-ea"/>
          <a:cs typeface="+mn-cs"/>
        </a:defRPr>
      </a:lvl4pPr>
      <a:lvl5pPr marL="2344463" algn="l" defTabSz="586116" rtl="0" eaLnBrk="1" latinLnBrk="0" hangingPunct="1">
        <a:defRPr sz="2400" kern="1200">
          <a:solidFill>
            <a:schemeClr val="tx1"/>
          </a:solidFill>
          <a:latin typeface="+mn-lt"/>
          <a:ea typeface="+mn-ea"/>
          <a:cs typeface="+mn-cs"/>
        </a:defRPr>
      </a:lvl5pPr>
      <a:lvl6pPr marL="2930579" algn="l" defTabSz="586116" rtl="0" eaLnBrk="1" latinLnBrk="0" hangingPunct="1">
        <a:defRPr sz="2400" kern="1200">
          <a:solidFill>
            <a:schemeClr val="tx1"/>
          </a:solidFill>
          <a:latin typeface="+mn-lt"/>
          <a:ea typeface="+mn-ea"/>
          <a:cs typeface="+mn-cs"/>
        </a:defRPr>
      </a:lvl6pPr>
      <a:lvl7pPr marL="3516695" algn="l" defTabSz="586116" rtl="0" eaLnBrk="1" latinLnBrk="0" hangingPunct="1">
        <a:defRPr sz="2400" kern="1200">
          <a:solidFill>
            <a:schemeClr val="tx1"/>
          </a:solidFill>
          <a:latin typeface="+mn-lt"/>
          <a:ea typeface="+mn-ea"/>
          <a:cs typeface="+mn-cs"/>
        </a:defRPr>
      </a:lvl7pPr>
      <a:lvl8pPr marL="4102809" algn="l" defTabSz="586116" rtl="0" eaLnBrk="1" latinLnBrk="0" hangingPunct="1">
        <a:defRPr sz="2400" kern="1200">
          <a:solidFill>
            <a:schemeClr val="tx1"/>
          </a:solidFill>
          <a:latin typeface="+mn-lt"/>
          <a:ea typeface="+mn-ea"/>
          <a:cs typeface="+mn-cs"/>
        </a:defRPr>
      </a:lvl8pPr>
      <a:lvl9pPr marL="4688927" algn="l" defTabSz="58611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vp.microsoft.com/en-us/mvp/Cory%20House-5000840"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jpeg"/><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1.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16.png"/><Relationship Id="rId2" Type="http://schemas.openxmlformats.org/officeDocument/2006/relationships/notesSlide" Target="../notesSlides/notesSlide23.xml"/><Relationship Id="rId16"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0.jpeg"/><Relationship Id="rId4" Type="http://schemas.openxmlformats.org/officeDocument/2006/relationships/image" Target="../media/image54.jpeg"/><Relationship Id="rId9" Type="http://schemas.openxmlformats.org/officeDocument/2006/relationships/image" Target="../media/image59.png"/><Relationship Id="rId1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nicolashery.com/exploring-isomorphic-javascript/"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64.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2.png"/><Relationship Id="rId7"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7.jpeg"/><Relationship Id="rId4" Type="http://schemas.openxmlformats.org/officeDocument/2006/relationships/image" Target="../media/image71.png"/><Relationship Id="rId9"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jpeg"/><Relationship Id="rId12"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Title 1"/>
          <p:cNvSpPr>
            <a:spLocks noGrp="1"/>
          </p:cNvSpPr>
          <p:nvPr>
            <p:ph type="ctrTitle" idx="4294967295"/>
          </p:nvPr>
        </p:nvSpPr>
        <p:spPr>
          <a:xfrm>
            <a:off x="0" y="423309"/>
            <a:ext cx="12191999" cy="1436231"/>
          </a:xfrm>
        </p:spPr>
        <p:txBody>
          <a:bodyPr>
            <a:noAutofit/>
          </a:bodyPr>
          <a:lstStyle/>
          <a:p>
            <a:r>
              <a:rPr lang="en-US" sz="5400" dirty="0" smtClean="0"/>
              <a:t>The Isomorphic JavaScript Revolution</a:t>
            </a:r>
            <a:endParaRPr lang="en-CA" altLang="en-US" sz="6600" dirty="0">
              <a:solidFill>
                <a:schemeClr val="bg1"/>
              </a:solidFill>
              <a:latin typeface="DIN Engschrift Std" pitchFamily="50" charset="0"/>
            </a:endParaRPr>
          </a:p>
        </p:txBody>
      </p:sp>
      <p:sp>
        <p:nvSpPr>
          <p:cNvPr id="17" name="Subtitle 2"/>
          <p:cNvSpPr>
            <a:spLocks noGrp="1"/>
          </p:cNvSpPr>
          <p:nvPr>
            <p:ph type="subTitle" idx="4294967295"/>
          </p:nvPr>
        </p:nvSpPr>
        <p:spPr>
          <a:xfrm>
            <a:off x="779921" y="1828131"/>
            <a:ext cx="7937329" cy="947213"/>
          </a:xfrm>
        </p:spPr>
        <p:txBody>
          <a:bodyPr>
            <a:normAutofit/>
          </a:bodyPr>
          <a:lstStyle/>
          <a:p>
            <a:pPr marL="0" indent="0">
              <a:buNone/>
            </a:pPr>
            <a:r>
              <a:rPr lang="en-US" sz="2800" dirty="0">
                <a:solidFill>
                  <a:schemeClr val="tx1">
                    <a:lumMod val="75000"/>
                  </a:schemeClr>
                </a:solidFill>
              </a:rPr>
              <a:t>Cory </a:t>
            </a:r>
            <a:r>
              <a:rPr lang="en-US" sz="2800" dirty="0" smtClean="0">
                <a:solidFill>
                  <a:schemeClr val="tx1">
                    <a:lumMod val="75000"/>
                  </a:schemeClr>
                </a:solidFill>
              </a:rPr>
              <a:t>House | </a:t>
            </a:r>
            <a:r>
              <a:rPr lang="en-US" sz="2800" dirty="0" smtClean="0">
                <a:solidFill>
                  <a:schemeClr val="accent2"/>
                </a:solidFill>
              </a:rPr>
              <a:t>@</a:t>
            </a:r>
            <a:r>
              <a:rPr lang="en-US" sz="2800" dirty="0" err="1">
                <a:solidFill>
                  <a:schemeClr val="accent2"/>
                </a:solidFill>
              </a:rPr>
              <a:t>housecor</a:t>
            </a:r>
            <a:endParaRPr lang="en-US" sz="2400" dirty="0">
              <a:solidFill>
                <a:schemeClr val="accent2"/>
              </a:solidFill>
              <a:latin typeface="+mj-lt"/>
            </a:endParaRPr>
          </a:p>
        </p:txBody>
      </p:sp>
      <p:pic>
        <p:nvPicPr>
          <p:cNvPr id="1026" name="Picture 2" descr="http://www.bitnative.com/images/mvp-logo.png">
            <a:hlinkClick r:id="rId3" invalidUrl="https://mvp.microsoft.com/en-us/mvp/Cory House-5000840"/>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893" y="5531921"/>
            <a:ext cx="1905000" cy="77152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www.outlierdeveloper.com/wp-content/uploads/2014/05/login-logo2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8372" y="5736709"/>
            <a:ext cx="2638425" cy="361951"/>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8666399" y="5740899"/>
            <a:ext cx="644407" cy="369332"/>
          </a:xfrm>
          <a:prstGeom prst="rect">
            <a:avLst/>
          </a:prstGeom>
          <a:noFill/>
        </p:spPr>
        <p:txBody>
          <a:bodyPr wrap="none" rtlCol="0">
            <a:spAutoFit/>
          </a:bodyPr>
          <a:lstStyle/>
          <a:p>
            <a:r>
              <a:rPr lang="en-US" dirty="0"/>
              <a:t>.com</a:t>
            </a:r>
          </a:p>
        </p:txBody>
      </p:sp>
      <p:sp>
        <p:nvSpPr>
          <p:cNvPr id="4" name="AutoShape 12" descr="http://d24w9q5kb4r18h.cloudfront.net/1/_production/blog/images/pluralsight-reverse-logo-2.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6"/>
          <a:stretch>
            <a:fillRect/>
          </a:stretch>
        </p:blipFill>
        <p:spPr>
          <a:xfrm>
            <a:off x="3262771" y="5691885"/>
            <a:ext cx="2593344" cy="481853"/>
          </a:xfrm>
          <a:prstGeom prst="rect">
            <a:avLst/>
          </a:prstGeom>
        </p:spPr>
      </p:pic>
    </p:spTree>
    <p:extLst>
      <p:ext uri="{BB962C8B-B14F-4D97-AF65-F5344CB8AC3E}">
        <p14:creationId xmlns:p14="http://schemas.microsoft.com/office/powerpoint/2010/main" val="106829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toptal.com/uploads/blog/category/logo/291/reac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402" y="2078182"/>
            <a:ext cx="2381250" cy="238125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2" descr="http://www.toptal.com/uploads/blog/category/logo/291/reac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0539" y="2078182"/>
            <a:ext cx="2381250" cy="238125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1890628" y="662350"/>
            <a:ext cx="1134798" cy="523220"/>
          </a:xfrm>
          <a:prstGeom prst="rect">
            <a:avLst/>
          </a:prstGeom>
          <a:noFill/>
        </p:spPr>
        <p:txBody>
          <a:bodyPr wrap="none" rtlCol="0">
            <a:spAutoFit/>
          </a:bodyPr>
          <a:lstStyle/>
          <a:p>
            <a:r>
              <a:rPr lang="en-US" sz="2800" dirty="0">
                <a:solidFill>
                  <a:srgbClr val="FC6719"/>
                </a:solidFill>
              </a:rPr>
              <a:t>Server</a:t>
            </a:r>
          </a:p>
        </p:txBody>
      </p:sp>
      <p:sp>
        <p:nvSpPr>
          <p:cNvPr id="7" name="TextBox 6"/>
          <p:cNvSpPr txBox="1"/>
          <p:nvPr/>
        </p:nvSpPr>
        <p:spPr>
          <a:xfrm>
            <a:off x="9012718" y="662350"/>
            <a:ext cx="1056892" cy="523220"/>
          </a:xfrm>
          <a:prstGeom prst="rect">
            <a:avLst/>
          </a:prstGeom>
          <a:noFill/>
        </p:spPr>
        <p:txBody>
          <a:bodyPr wrap="none" rtlCol="0">
            <a:spAutoFit/>
          </a:bodyPr>
          <a:lstStyle/>
          <a:p>
            <a:r>
              <a:rPr lang="en-US" sz="2800" dirty="0" smtClean="0">
                <a:solidFill>
                  <a:srgbClr val="FC6719"/>
                </a:solidFill>
              </a:rPr>
              <a:t>Client</a:t>
            </a:r>
            <a:endParaRPr lang="en-US" sz="2800" dirty="0">
              <a:solidFill>
                <a:srgbClr val="FC6719"/>
              </a:solidFill>
            </a:endParaRPr>
          </a:p>
        </p:txBody>
      </p:sp>
      <p:sp>
        <p:nvSpPr>
          <p:cNvPr id="4" name="TextBox 3"/>
          <p:cNvSpPr txBox="1"/>
          <p:nvPr/>
        </p:nvSpPr>
        <p:spPr>
          <a:xfrm>
            <a:off x="5599545" y="3443769"/>
            <a:ext cx="800100" cy="1015663"/>
          </a:xfrm>
          <a:prstGeom prst="rect">
            <a:avLst/>
          </a:prstGeom>
          <a:noFill/>
        </p:spPr>
        <p:txBody>
          <a:bodyPr wrap="square" rtlCol="0">
            <a:spAutoFit/>
          </a:bodyPr>
          <a:lstStyle/>
          <a:p>
            <a:r>
              <a:rPr lang="en-US" sz="6000" b="1" dirty="0" smtClean="0">
                <a:solidFill>
                  <a:schemeClr val="accent4">
                    <a:lumMod val="75000"/>
                  </a:schemeClr>
                </a:solidFill>
                <a:sym typeface="Wingdings" panose="05000000000000000000" pitchFamily="2" charset="2"/>
              </a:rPr>
              <a:t></a:t>
            </a:r>
            <a:endParaRPr lang="en-US" sz="6000" b="1" dirty="0">
              <a:solidFill>
                <a:schemeClr val="accent4">
                  <a:lumMod val="75000"/>
                </a:schemeClr>
              </a:solidFill>
            </a:endParaRPr>
          </a:p>
        </p:txBody>
      </p:sp>
    </p:spTree>
    <p:extLst>
      <p:ext uri="{BB962C8B-B14F-4D97-AF65-F5344CB8AC3E}">
        <p14:creationId xmlns:p14="http://schemas.microsoft.com/office/powerpoint/2010/main" val="347127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081" y="2727063"/>
            <a:ext cx="10989735" cy="899088"/>
          </a:xfrm>
        </p:spPr>
        <p:txBody>
          <a:bodyPr/>
          <a:lstStyle/>
          <a:p>
            <a:r>
              <a:rPr lang="en-US" b="0" dirty="0">
                <a:solidFill>
                  <a:schemeClr val="tx1"/>
                </a:solidFill>
              </a:rPr>
              <a:t>U</a:t>
            </a:r>
            <a:r>
              <a:rPr lang="en-US" b="0" dirty="0" smtClean="0">
                <a:solidFill>
                  <a:schemeClr val="tx1"/>
                </a:solidFill>
              </a:rPr>
              <a:t>se </a:t>
            </a:r>
            <a:r>
              <a:rPr lang="en-US" b="0" dirty="0" smtClean="0">
                <a:solidFill>
                  <a:srgbClr val="F26722"/>
                </a:solidFill>
              </a:rPr>
              <a:t>same</a:t>
            </a:r>
            <a:r>
              <a:rPr lang="en-US" b="0" dirty="0" smtClean="0">
                <a:solidFill>
                  <a:schemeClr val="tx1"/>
                </a:solidFill>
              </a:rPr>
              <a:t> </a:t>
            </a:r>
            <a:r>
              <a:rPr lang="en-US" b="0" dirty="0" smtClean="0">
                <a:solidFill>
                  <a:schemeClr val="accent1"/>
                </a:solidFill>
              </a:rPr>
              <a:t>JS </a:t>
            </a:r>
            <a:r>
              <a:rPr lang="en-US" b="0" dirty="0" smtClean="0">
                <a:solidFill>
                  <a:schemeClr val="tx1"/>
                </a:solidFill>
              </a:rPr>
              <a:t>to </a:t>
            </a:r>
            <a:r>
              <a:rPr lang="en-US" b="0" dirty="0">
                <a:solidFill>
                  <a:schemeClr val="tx1"/>
                </a:solidFill>
              </a:rPr>
              <a:t>r</a:t>
            </a:r>
            <a:r>
              <a:rPr lang="en-US" b="0" dirty="0" smtClean="0">
                <a:solidFill>
                  <a:schemeClr val="tx1"/>
                </a:solidFill>
              </a:rPr>
              <a:t>ender on </a:t>
            </a:r>
            <a:r>
              <a:rPr lang="en-US" b="0" dirty="0" smtClean="0">
                <a:solidFill>
                  <a:schemeClr val="accent3"/>
                </a:solidFill>
              </a:rPr>
              <a:t>client </a:t>
            </a:r>
            <a:r>
              <a:rPr lang="en-US" b="0" i="1" dirty="0" smtClean="0">
                <a:solidFill>
                  <a:schemeClr val="accent3"/>
                </a:solidFill>
              </a:rPr>
              <a:t>and </a:t>
            </a:r>
            <a:r>
              <a:rPr lang="en-US" b="0" dirty="0" smtClean="0">
                <a:solidFill>
                  <a:schemeClr val="accent3"/>
                </a:solidFill>
              </a:rPr>
              <a:t>server</a:t>
            </a:r>
            <a:endParaRPr lang="en-US" b="0" dirty="0">
              <a:solidFill>
                <a:schemeClr val="accent3"/>
              </a:solidFill>
            </a:endParaRPr>
          </a:p>
        </p:txBody>
      </p:sp>
    </p:spTree>
    <p:extLst>
      <p:ext uri="{BB962C8B-B14F-4D97-AF65-F5344CB8AC3E}">
        <p14:creationId xmlns:p14="http://schemas.microsoft.com/office/powerpoint/2010/main" val="190503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8899" y="3440426"/>
            <a:ext cx="2834979" cy="2735584"/>
          </a:xfrm>
          <a:prstGeom prst="rect">
            <a:avLst/>
          </a:prstGeom>
        </p:spPr>
      </p:pic>
      <p:sp>
        <p:nvSpPr>
          <p:cNvPr id="7" name="Content Placeholder 6"/>
          <p:cNvSpPr>
            <a:spLocks noGrp="1"/>
          </p:cNvSpPr>
          <p:nvPr>
            <p:ph sz="quarter" idx="20"/>
          </p:nvPr>
        </p:nvSpPr>
        <p:spPr>
          <a:xfrm>
            <a:off x="8114721" y="1758185"/>
            <a:ext cx="3482031" cy="1682241"/>
          </a:xfrm>
        </p:spPr>
        <p:txBody>
          <a:bodyPr>
            <a:normAutofit/>
          </a:bodyPr>
          <a:lstStyle/>
          <a:p>
            <a:r>
              <a:rPr lang="en-US" dirty="0" smtClean="0">
                <a:solidFill>
                  <a:srgbClr val="5DB1BD"/>
                </a:solidFill>
              </a:rPr>
              <a:t>Today</a:t>
            </a:r>
            <a:r>
              <a:rPr lang="en-US" dirty="0" smtClean="0"/>
              <a:t/>
            </a:r>
            <a:br>
              <a:rPr lang="en-US" dirty="0" smtClean="0"/>
            </a:br>
            <a:r>
              <a:rPr lang="en-US" dirty="0" smtClean="0"/>
              <a:t>Isomorphic</a:t>
            </a:r>
            <a:endParaRPr lang="en-US" dirty="0"/>
          </a:p>
        </p:txBody>
      </p:sp>
      <p:sp>
        <p:nvSpPr>
          <p:cNvPr id="6" name="Content Placeholder 5"/>
          <p:cNvSpPr>
            <a:spLocks noGrp="1"/>
          </p:cNvSpPr>
          <p:nvPr>
            <p:ph sz="quarter" idx="19"/>
          </p:nvPr>
        </p:nvSpPr>
        <p:spPr>
          <a:xfrm>
            <a:off x="4354986" y="1769807"/>
            <a:ext cx="3482031" cy="1670619"/>
          </a:xfrm>
        </p:spPr>
        <p:txBody>
          <a:bodyPr>
            <a:normAutofit/>
          </a:bodyPr>
          <a:lstStyle/>
          <a:p>
            <a:r>
              <a:rPr lang="en-US" dirty="0" smtClean="0">
                <a:solidFill>
                  <a:srgbClr val="5DB1BD"/>
                </a:solidFill>
              </a:rPr>
              <a:t>2010</a:t>
            </a:r>
            <a:r>
              <a:rPr lang="en-US" dirty="0" smtClean="0"/>
              <a:t/>
            </a:r>
            <a:br>
              <a:rPr lang="en-US" dirty="0" smtClean="0"/>
            </a:br>
            <a:r>
              <a:rPr lang="en-US" dirty="0" smtClean="0"/>
              <a:t>Fat Client</a:t>
            </a:r>
            <a:endParaRPr lang="en-US" dirty="0"/>
          </a:p>
        </p:txBody>
      </p:sp>
      <p:sp>
        <p:nvSpPr>
          <p:cNvPr id="5" name="Content Placeholder 4"/>
          <p:cNvSpPr>
            <a:spLocks noGrp="1"/>
          </p:cNvSpPr>
          <p:nvPr>
            <p:ph sz="quarter" idx="18"/>
          </p:nvPr>
        </p:nvSpPr>
        <p:spPr>
          <a:xfrm>
            <a:off x="605371" y="1769807"/>
            <a:ext cx="3482031" cy="1670619"/>
          </a:xfrm>
        </p:spPr>
        <p:txBody>
          <a:bodyPr>
            <a:normAutofit/>
          </a:bodyPr>
          <a:lstStyle/>
          <a:p>
            <a:r>
              <a:rPr lang="en-US" dirty="0" smtClean="0">
                <a:solidFill>
                  <a:srgbClr val="5DB1BD"/>
                </a:solidFill>
              </a:rPr>
              <a:t>1998</a:t>
            </a:r>
            <a:r>
              <a:rPr lang="en-US" dirty="0" smtClean="0"/>
              <a:t/>
            </a:r>
            <a:br>
              <a:rPr lang="en-US" dirty="0" smtClean="0"/>
            </a:br>
            <a:r>
              <a:rPr lang="en-US" dirty="0" smtClean="0"/>
              <a:t>Fat Server</a:t>
            </a:r>
            <a:endParaRPr lang="en-US" dirty="0"/>
          </a:p>
        </p:txBody>
      </p:sp>
      <p:sp>
        <p:nvSpPr>
          <p:cNvPr id="4" name="Title 3"/>
          <p:cNvSpPr>
            <a:spLocks noGrp="1"/>
          </p:cNvSpPr>
          <p:nvPr>
            <p:ph type="title"/>
          </p:nvPr>
        </p:nvSpPr>
        <p:spPr/>
        <p:txBody>
          <a:bodyPr/>
          <a:lstStyle/>
          <a:p>
            <a:r>
              <a:rPr lang="en-US" dirty="0" smtClean="0"/>
              <a:t>History of Web </a:t>
            </a:r>
            <a:r>
              <a:rPr lang="en-US" dirty="0" err="1" smtClean="0"/>
              <a:t>Dev</a:t>
            </a:r>
            <a:endParaRPr lang="en-U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1747" y="3440426"/>
            <a:ext cx="2834979" cy="2747206"/>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78806" y="3440426"/>
            <a:ext cx="1396972" cy="2735584"/>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56906" y="3452048"/>
            <a:ext cx="1396972" cy="2735584"/>
          </a:xfrm>
          <a:prstGeom prst="rect">
            <a:avLst/>
          </a:prstGeom>
        </p:spPr>
      </p:pic>
    </p:spTree>
    <p:extLst>
      <p:ext uri="{BB962C8B-B14F-4D97-AF65-F5344CB8AC3E}">
        <p14:creationId xmlns:p14="http://schemas.microsoft.com/office/powerpoint/2010/main" val="78499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What’s In a Name?</a:t>
            </a:r>
            <a:endParaRPr lang="en-US" dirty="0"/>
          </a:p>
        </p:txBody>
      </p:sp>
      <p:pic>
        <p:nvPicPr>
          <p:cNvPr id="5" name="Content Placeholder 4"/>
          <p:cNvPicPr>
            <a:picLocks noGrp="1" noChangeAspect="1"/>
          </p:cNvPicPr>
          <p:nvPr>
            <p:ph sz="quarter" idx="4294967295"/>
          </p:nvPr>
        </p:nvPicPr>
        <p:blipFill>
          <a:blip r:embed="rId3" cstate="print">
            <a:extLst>
              <a:ext uri="{28A0092B-C50C-407E-A947-70E740481C1C}">
                <a14:useLocalDpi xmlns:a14="http://schemas.microsoft.com/office/drawing/2010/main" val="0"/>
              </a:ext>
            </a:extLst>
          </a:blip>
          <a:stretch>
            <a:fillRect/>
          </a:stretch>
        </p:blipFill>
        <p:spPr>
          <a:xfrm>
            <a:off x="3957324" y="3252254"/>
            <a:ext cx="4317428" cy="1850747"/>
          </a:xfrm>
        </p:spPr>
      </p:pic>
      <p:sp>
        <p:nvSpPr>
          <p:cNvPr id="7" name="Rounded Rectangular Callout 6"/>
          <p:cNvSpPr/>
          <p:nvPr/>
        </p:nvSpPr>
        <p:spPr>
          <a:xfrm>
            <a:off x="5276281" y="1962372"/>
            <a:ext cx="1679514" cy="1059116"/>
          </a:xfrm>
          <a:prstGeom prst="wedgeRoundRectCallout">
            <a:avLst>
              <a:gd name="adj1" fmla="val 20540"/>
              <a:gd name="adj2" fmla="val 71174"/>
              <a:gd name="adj3" fmla="val 16667"/>
            </a:avLst>
          </a:prstGeom>
          <a:solidFill>
            <a:schemeClr val="bg1"/>
          </a:solidFill>
          <a:ln>
            <a:solidFill>
              <a:srgbClr val="A3D65C"/>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tx1">
                    <a:lumMod val="75000"/>
                  </a:schemeClr>
                </a:solidFill>
              </a:rPr>
              <a:t>I’m doing server-rendered SPAs</a:t>
            </a:r>
          </a:p>
        </p:txBody>
      </p:sp>
      <p:sp>
        <p:nvSpPr>
          <p:cNvPr id="9" name="Rounded Rectangular Callout 8"/>
          <p:cNvSpPr/>
          <p:nvPr/>
        </p:nvSpPr>
        <p:spPr>
          <a:xfrm>
            <a:off x="7248603" y="1962372"/>
            <a:ext cx="1762232" cy="1059116"/>
          </a:xfrm>
          <a:prstGeom prst="wedgeRoundRectCallout">
            <a:avLst>
              <a:gd name="adj1" fmla="val -20689"/>
              <a:gd name="adj2" fmla="val 72012"/>
              <a:gd name="adj3" fmla="val 16667"/>
            </a:avLst>
          </a:prstGeom>
          <a:solidFill>
            <a:schemeClr val="bg1"/>
          </a:solidFill>
          <a:ln>
            <a:solidFill>
              <a:srgbClr val="5DB1BD"/>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tx1">
                    <a:lumMod val="75000"/>
                  </a:schemeClr>
                </a:solidFill>
              </a:rPr>
              <a:t>Uh, you’re both doing the same thing.</a:t>
            </a:r>
          </a:p>
        </p:txBody>
      </p:sp>
      <p:sp>
        <p:nvSpPr>
          <p:cNvPr id="10" name="Rounded Rectangular Callout 9"/>
          <p:cNvSpPr/>
          <p:nvPr/>
        </p:nvSpPr>
        <p:spPr>
          <a:xfrm>
            <a:off x="3221241" y="1988951"/>
            <a:ext cx="1762232" cy="1059116"/>
          </a:xfrm>
          <a:prstGeom prst="wedgeRoundRectCallout">
            <a:avLst>
              <a:gd name="adj1" fmla="val 20620"/>
              <a:gd name="adj2" fmla="val 72012"/>
              <a:gd name="adj3" fmla="val 16667"/>
            </a:avLst>
          </a:prstGeom>
          <a:solidFill>
            <a:schemeClr val="bg1"/>
          </a:solidFill>
          <a:ln>
            <a:solidFill>
              <a:srgbClr val="FC671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tx1">
                    <a:lumMod val="75000"/>
                  </a:schemeClr>
                </a:solidFill>
              </a:rPr>
              <a:t>I’m doing Isomorphic JavaScript</a:t>
            </a:r>
          </a:p>
        </p:txBody>
      </p:sp>
    </p:spTree>
    <p:extLst>
      <p:ext uri="{BB962C8B-B14F-4D97-AF65-F5344CB8AC3E}">
        <p14:creationId xmlns:p14="http://schemas.microsoft.com/office/powerpoint/2010/main" val="44721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Isomorphic</a:t>
            </a:r>
            <a:endParaRPr lang="en-US" dirty="0"/>
          </a:p>
        </p:txBody>
      </p:sp>
      <p:pic>
        <p:nvPicPr>
          <p:cNvPr id="2" name="Picture 1"/>
          <p:cNvPicPr>
            <a:picLocks noChangeAspect="1"/>
          </p:cNvPicPr>
          <p:nvPr/>
        </p:nvPicPr>
        <p:blipFill>
          <a:blip r:embed="rId2"/>
          <a:stretch>
            <a:fillRect/>
          </a:stretch>
        </p:blipFill>
        <p:spPr>
          <a:xfrm>
            <a:off x="2143896" y="2791883"/>
            <a:ext cx="4210050" cy="1104900"/>
          </a:xfrm>
          <a:prstGeom prst="rect">
            <a:avLst/>
          </a:prstGeom>
        </p:spPr>
      </p:pic>
    </p:spTree>
    <p:extLst>
      <p:ext uri="{BB962C8B-B14F-4D97-AF65-F5344CB8AC3E}">
        <p14:creationId xmlns:p14="http://schemas.microsoft.com/office/powerpoint/2010/main" val="129316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78867" y="2053152"/>
            <a:ext cx="7095067" cy="3510351"/>
          </a:xfrm>
        </p:spPr>
        <p:txBody>
          <a:bodyPr numCol="2">
            <a:noAutofit/>
          </a:bodyPr>
          <a:lstStyle/>
          <a:p>
            <a:r>
              <a:rPr lang="en-US" sz="2400" dirty="0"/>
              <a:t>Universal </a:t>
            </a:r>
            <a:r>
              <a:rPr lang="en-US" sz="2400" dirty="0" smtClean="0"/>
              <a:t>JavaScript</a:t>
            </a:r>
          </a:p>
          <a:p>
            <a:r>
              <a:rPr lang="en-US" sz="2400" dirty="0" smtClean="0"/>
              <a:t>Shared JavaScript</a:t>
            </a:r>
            <a:endParaRPr lang="en-US" sz="2400" dirty="0"/>
          </a:p>
          <a:p>
            <a:r>
              <a:rPr lang="en-US" sz="2400" dirty="0" err="1" smtClean="0"/>
              <a:t>FastBoot</a:t>
            </a:r>
            <a:r>
              <a:rPr lang="en-US" sz="2400" dirty="0" smtClean="0"/>
              <a:t> </a:t>
            </a:r>
            <a:r>
              <a:rPr lang="en-US" sz="2400" dirty="0"/>
              <a:t>(</a:t>
            </a:r>
            <a:r>
              <a:rPr lang="en-US" sz="2400" dirty="0" err="1"/>
              <a:t>EmberJS</a:t>
            </a:r>
            <a:r>
              <a:rPr lang="en-US" sz="2400" dirty="0"/>
              <a:t>)</a:t>
            </a:r>
          </a:p>
          <a:p>
            <a:r>
              <a:rPr lang="en-US" sz="2400" dirty="0" smtClean="0"/>
              <a:t>Portable JavaScript</a:t>
            </a:r>
          </a:p>
          <a:p>
            <a:r>
              <a:rPr lang="en-US" sz="2400" dirty="0" smtClean="0"/>
              <a:t>Progressive JavaScript</a:t>
            </a:r>
          </a:p>
          <a:p>
            <a:r>
              <a:rPr lang="en-US" sz="2400" dirty="0" smtClean="0"/>
              <a:t>Client-Server JavaScript</a:t>
            </a:r>
          </a:p>
          <a:p>
            <a:r>
              <a:rPr lang="en-US" sz="2400" dirty="0" smtClean="0"/>
              <a:t>Multiplatform </a:t>
            </a:r>
            <a:r>
              <a:rPr lang="en-US" sz="2400" dirty="0"/>
              <a:t>JavaScript</a:t>
            </a:r>
          </a:p>
          <a:p>
            <a:r>
              <a:rPr lang="en-US" sz="2400" dirty="0" smtClean="0"/>
              <a:t>End-to-end </a:t>
            </a:r>
            <a:r>
              <a:rPr lang="en-US" sz="2400" dirty="0"/>
              <a:t>JavaScript</a:t>
            </a:r>
          </a:p>
          <a:p>
            <a:r>
              <a:rPr lang="en-US" sz="2400" dirty="0" smtClean="0"/>
              <a:t>Server-rendered SPA</a:t>
            </a:r>
            <a:endParaRPr lang="en-US" sz="2400" dirty="0"/>
          </a:p>
          <a:p>
            <a:r>
              <a:rPr lang="en-US" sz="2400" dirty="0" err="1" smtClean="0"/>
              <a:t>Samesies.js</a:t>
            </a:r>
            <a:endParaRPr lang="en-US" sz="2400" dirty="0"/>
          </a:p>
          <a:p>
            <a:r>
              <a:rPr lang="en-US" sz="2400" dirty="0" err="1"/>
              <a:t>Fronty-backy</a:t>
            </a:r>
            <a:r>
              <a:rPr lang="en-US" sz="2400" dirty="0"/>
              <a:t> </a:t>
            </a:r>
            <a:r>
              <a:rPr lang="en-US" sz="2400" dirty="0" smtClean="0"/>
              <a:t>JS</a:t>
            </a:r>
          </a:p>
          <a:p>
            <a:r>
              <a:rPr lang="en-US" sz="2400" dirty="0" smtClean="0">
                <a:solidFill>
                  <a:srgbClr val="5DB1BD"/>
                </a:solidFill>
              </a:rPr>
              <a:t>JS on server &amp; client</a:t>
            </a:r>
          </a:p>
        </p:txBody>
      </p:sp>
      <p:pic>
        <p:nvPicPr>
          <p:cNvPr id="5" name="Content Placeholder 4"/>
          <p:cNvPicPr>
            <a:picLocks noGrp="1" noChangeAspect="1"/>
          </p:cNvPicPr>
          <p:nvPr>
            <p:ph sz="quarter" idx="11"/>
          </p:nvPr>
        </p:nvPicPr>
        <p:blipFill>
          <a:blip r:embed="rId3" cstate="print">
            <a:extLst>
              <a:ext uri="{28A0092B-C50C-407E-A947-70E740481C1C}">
                <a14:useLocalDpi xmlns:a14="http://schemas.microsoft.com/office/drawing/2010/main" val="0"/>
              </a:ext>
            </a:extLst>
          </a:blip>
          <a:stretch>
            <a:fillRect/>
          </a:stretch>
        </p:blipFill>
        <p:spPr>
          <a:xfrm>
            <a:off x="1317625" y="3378456"/>
            <a:ext cx="2325688" cy="996438"/>
          </a:xfrm>
        </p:spPr>
      </p:pic>
      <p:sp>
        <p:nvSpPr>
          <p:cNvPr id="4" name="Title 3"/>
          <p:cNvSpPr>
            <a:spLocks noGrp="1"/>
          </p:cNvSpPr>
          <p:nvPr>
            <p:ph type="title"/>
          </p:nvPr>
        </p:nvSpPr>
        <p:spPr/>
        <p:txBody>
          <a:bodyPr/>
          <a:lstStyle/>
          <a:p>
            <a:r>
              <a:rPr lang="en-US" dirty="0" smtClean="0"/>
              <a:t>What’s In a Name?</a:t>
            </a:r>
            <a:endParaRPr lang="en-US" dirty="0"/>
          </a:p>
        </p:txBody>
      </p:sp>
      <p:sp>
        <p:nvSpPr>
          <p:cNvPr id="7" name="Rounded Rectangular Callout 6"/>
          <p:cNvSpPr/>
          <p:nvPr/>
        </p:nvSpPr>
        <p:spPr>
          <a:xfrm>
            <a:off x="605371" y="1897400"/>
            <a:ext cx="2645523" cy="1157123"/>
          </a:xfrm>
          <a:prstGeom prst="wedgeRoundRectCallout">
            <a:avLst>
              <a:gd name="adj1" fmla="val 20850"/>
              <a:gd name="adj2" fmla="val 71231"/>
              <a:gd name="adj3" fmla="val 16667"/>
            </a:avLst>
          </a:prstGeom>
          <a:solidFill>
            <a:srgbClr val="A3D65C"/>
          </a:solidFill>
          <a:ln>
            <a:solidFill>
              <a:srgbClr val="A3D65C"/>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Okay, we’re both doing Isomorphic JavaScript. But you may hear these other terms.</a:t>
            </a:r>
          </a:p>
        </p:txBody>
      </p:sp>
    </p:spTree>
    <p:extLst>
      <p:ext uri="{BB962C8B-B14F-4D97-AF65-F5344CB8AC3E}">
        <p14:creationId xmlns:p14="http://schemas.microsoft.com/office/powerpoint/2010/main" val="421963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solidFill>
                  <a:schemeClr val="bg1"/>
                </a:solidFill>
              </a:rPr>
              <a:t>Why Go Isomorphic?</a:t>
            </a:r>
            <a:endParaRPr lang="en-US" dirty="0">
              <a:solidFill>
                <a:schemeClr val="bg1"/>
              </a:solidFill>
            </a:endParaRPr>
          </a:p>
        </p:txBody>
      </p:sp>
    </p:spTree>
    <p:extLst>
      <p:ext uri="{BB962C8B-B14F-4D97-AF65-F5344CB8AC3E}">
        <p14:creationId xmlns:p14="http://schemas.microsoft.com/office/powerpoint/2010/main" val="2697908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83645" y="1469724"/>
            <a:ext cx="1612786" cy="5123837"/>
          </a:xfrm>
        </p:spPr>
        <p:txBody>
          <a:bodyPr/>
          <a:lstStyle/>
          <a:p>
            <a:r>
              <a:rPr lang="en-US" dirty="0" smtClean="0">
                <a:solidFill>
                  <a:schemeClr val="tx1"/>
                </a:solidFill>
              </a:rPr>
              <a:t>HAML</a:t>
            </a:r>
          </a:p>
          <a:p>
            <a:endParaRPr lang="en-US" dirty="0" smtClean="0">
              <a:solidFill>
                <a:schemeClr val="tx1"/>
              </a:solidFill>
            </a:endParaRPr>
          </a:p>
          <a:p>
            <a:endParaRPr lang="en-US" dirty="0">
              <a:solidFill>
                <a:schemeClr val="tx1"/>
              </a:solidFill>
            </a:endParaRPr>
          </a:p>
          <a:p>
            <a:r>
              <a:rPr lang="en-US" dirty="0" smtClean="0">
                <a:solidFill>
                  <a:schemeClr val="tx1"/>
                </a:solidFill>
              </a:rPr>
              <a:t>Razor</a:t>
            </a:r>
          </a:p>
          <a:p>
            <a:endParaRPr lang="en-US" dirty="0" smtClean="0">
              <a:solidFill>
                <a:schemeClr val="tx1"/>
              </a:solidFill>
            </a:endParaRPr>
          </a:p>
          <a:p>
            <a:endParaRPr lang="en-US" dirty="0">
              <a:solidFill>
                <a:schemeClr val="tx1"/>
              </a:solidFill>
            </a:endParaRPr>
          </a:p>
          <a:p>
            <a:r>
              <a:rPr lang="en-US" dirty="0" smtClean="0">
                <a:solidFill>
                  <a:schemeClr val="tx1"/>
                </a:solidFill>
              </a:rPr>
              <a:t>Django</a:t>
            </a:r>
          </a:p>
          <a:p>
            <a:endParaRPr lang="en-US" dirty="0" smtClean="0">
              <a:solidFill>
                <a:schemeClr val="tx1"/>
              </a:solidFill>
            </a:endParaRPr>
          </a:p>
          <a:p>
            <a:endParaRPr lang="en-US" dirty="0">
              <a:solidFill>
                <a:schemeClr val="tx1"/>
              </a:solidFill>
            </a:endParaRPr>
          </a:p>
          <a:p>
            <a:r>
              <a:rPr lang="en-US" dirty="0" smtClean="0">
                <a:solidFill>
                  <a:schemeClr val="tx1"/>
                </a:solidFill>
              </a:rPr>
              <a:t>Jade</a:t>
            </a:r>
          </a:p>
        </p:txBody>
      </p:sp>
      <p:pic>
        <p:nvPicPr>
          <p:cNvPr id="2050" name="Picture 2" descr="http://www.nilkanth.com/my-uploads/2008/10/newdotnetlogo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480" y="2499301"/>
            <a:ext cx="2320497" cy="958703"/>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http://upload.wikimedia.org/wikipedia/en/thumb/e/e9/Ruby_on_Rails.svg/791px-Ruby_on_Rails.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63704" y="1319772"/>
            <a:ext cx="607607" cy="786586"/>
          </a:xfrm>
          <a:prstGeom prst="rect">
            <a:avLst/>
          </a:prstGeom>
          <a:noFill/>
          <a:extLst>
            <a:ext uri="{909E8E84-426E-40dd-AFC4-6F175D3DCCD1}">
              <a14:hiddenFill xmlns:a14="http://schemas.microsoft.com/office/drawing/2010/main" xmlns="">
                <a:solidFill>
                  <a:srgbClr val="FFFFFF"/>
                </a:solidFill>
              </a14:hiddenFill>
            </a:ext>
          </a:extLst>
        </p:spPr>
      </p:pic>
      <p:pic>
        <p:nvPicPr>
          <p:cNvPr id="2056" name="Picture 8" descr="https://www.python.org/static/community_logos/python-logo-master-v3-T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037" y="3888937"/>
            <a:ext cx="2544939" cy="859605"/>
          </a:xfrm>
          <a:prstGeom prst="rect">
            <a:avLst/>
          </a:prstGeom>
          <a:noFill/>
          <a:extLst>
            <a:ext uri="{909E8E84-426E-40dd-AFC4-6F175D3DCCD1}">
              <a14:hiddenFill xmlns:a14="http://schemas.microsoft.com/office/drawing/2010/main" xmlns="">
                <a:solidFill>
                  <a:srgbClr val="FFFFFF"/>
                </a:solidFill>
              </a14:hiddenFill>
            </a:ext>
          </a:extLst>
        </p:spPr>
      </p:pic>
      <p:pic>
        <p:nvPicPr>
          <p:cNvPr id="2058" name="Picture 10" descr="http://www.clearlyinnovative.com/wp-content/uploads/2013/08/node_logo-0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7875" y="5015943"/>
            <a:ext cx="2113706" cy="845482"/>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 Placeholder 2"/>
          <p:cNvSpPr txBox="1">
            <a:spLocks/>
          </p:cNvSpPr>
          <p:nvPr/>
        </p:nvSpPr>
        <p:spPr>
          <a:xfrm>
            <a:off x="9034434" y="1365815"/>
            <a:ext cx="1612786" cy="5123837"/>
          </a:xfrm>
          <a:prstGeom prst="rect">
            <a:avLst/>
          </a:prstGeom>
        </p:spPr>
        <p:txBody>
          <a:bodyPr vert="horz" lIns="0" tIns="0" rIns="0" bIns="0" rtlCol="0">
            <a:noAutofit/>
          </a:bodyPr>
          <a:lstStyle>
            <a:lvl1pPr marL="0" indent="0" algn="l" defTabSz="586116" rtl="0" eaLnBrk="1" latinLnBrk="0" hangingPunct="1">
              <a:spcBef>
                <a:spcPts val="1025"/>
              </a:spcBef>
              <a:buClrTx/>
              <a:buSzPct val="70000"/>
              <a:buFont typeface="Wingdings" pitchFamily="2" charset="2"/>
              <a:buNone/>
              <a:defRPr sz="2000" b="1" i="0" kern="1200" baseline="0">
                <a:solidFill>
                  <a:schemeClr val="bg1">
                    <a:lumMod val="65000"/>
                    <a:lumOff val="35000"/>
                  </a:schemeClr>
                </a:solidFill>
                <a:latin typeface="Myriad Pro Light" pitchFamily="34" charset="0"/>
                <a:ea typeface="+mn-ea"/>
                <a:cs typeface="Arial"/>
              </a:defRPr>
            </a:lvl1pPr>
            <a:lvl2pPr marL="586116" indent="-288987" algn="l" defTabSz="586116" rtl="0" eaLnBrk="1" latinLnBrk="0" hangingPunct="1">
              <a:spcBef>
                <a:spcPts val="679"/>
              </a:spcBef>
              <a:buClrTx/>
              <a:buSzPct val="70000"/>
              <a:buFont typeface="Wingdings" pitchFamily="2" charset="2"/>
              <a:buChar char="o"/>
              <a:defRPr sz="1800" b="0" i="0" kern="1200" baseline="0">
                <a:solidFill>
                  <a:schemeClr val="bg1">
                    <a:lumMod val="65000"/>
                    <a:lumOff val="35000"/>
                  </a:schemeClr>
                </a:solidFill>
                <a:latin typeface="Myriad Pro" pitchFamily="34" charset="0"/>
                <a:ea typeface="+mn-ea"/>
                <a:cs typeface="Arial"/>
              </a:defRPr>
            </a:lvl2pPr>
            <a:lvl3pPr marL="883243" indent="-286954" algn="l" defTabSz="586116" rtl="0" eaLnBrk="1" latinLnBrk="0" hangingPunct="1">
              <a:spcBef>
                <a:spcPts val="615"/>
              </a:spcBef>
              <a:buClrTx/>
              <a:buSzPct val="70000"/>
              <a:buFont typeface="Wingdings" pitchFamily="2" charset="2"/>
              <a:buChar char="o"/>
              <a:defRPr sz="1600" b="0" i="0" kern="1200" baseline="0">
                <a:solidFill>
                  <a:schemeClr val="bg1">
                    <a:lumMod val="65000"/>
                    <a:lumOff val="35000"/>
                  </a:schemeClr>
                </a:solidFill>
                <a:latin typeface="Myriad Pro" pitchFamily="34" charset="0"/>
                <a:ea typeface="+mn-ea"/>
                <a:cs typeface="Arial"/>
              </a:defRPr>
            </a:lvl3pPr>
            <a:lvl4pPr marL="1096934" indent="-213689" algn="l" defTabSz="586116" rtl="0" eaLnBrk="1" latinLnBrk="0" hangingPunct="1">
              <a:spcBef>
                <a:spcPts val="552"/>
              </a:spcBef>
              <a:buClrTx/>
              <a:buSzPct val="70000"/>
              <a:buFont typeface="Wingdings" pitchFamily="2" charset="2"/>
              <a:buChar char="o"/>
              <a:defRPr sz="1400" b="0" i="0" kern="1200" baseline="0">
                <a:solidFill>
                  <a:schemeClr val="bg1">
                    <a:lumMod val="65000"/>
                    <a:lumOff val="35000"/>
                  </a:schemeClr>
                </a:solidFill>
                <a:latin typeface="Myriad Pro" pitchFamily="34" charset="0"/>
                <a:ea typeface="+mn-ea"/>
                <a:cs typeface="Arial"/>
              </a:defRPr>
            </a:lvl4pPr>
            <a:lvl5pPr marL="1396096" indent="-299165" algn="l" defTabSz="586116" rtl="0" eaLnBrk="1" latinLnBrk="0" hangingPunct="1">
              <a:spcBef>
                <a:spcPts val="488"/>
              </a:spcBef>
              <a:buClrTx/>
              <a:buSzPct val="70000"/>
              <a:buFont typeface="Wingdings" pitchFamily="2" charset="2"/>
              <a:buChar char="o"/>
              <a:tabLst/>
              <a:defRPr sz="1200" b="0" i="0" kern="1200" baseline="0">
                <a:solidFill>
                  <a:schemeClr val="bg1">
                    <a:lumMod val="65000"/>
                    <a:lumOff val="35000"/>
                  </a:schemeClr>
                </a:solidFill>
                <a:latin typeface="Myriad Pro" pitchFamily="34" charset="0"/>
                <a:ea typeface="+mn-ea"/>
                <a:cs typeface="Arial"/>
              </a:defRPr>
            </a:lvl5pPr>
            <a:lvl6pPr marL="1609784" indent="-215723" algn="l" defTabSz="586116"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753" indent="-293058" algn="l" defTabSz="586116" rtl="0" eaLnBrk="1" latinLnBrk="0" hangingPunct="1">
              <a:spcBef>
                <a:spcPct val="20000"/>
              </a:spcBef>
              <a:buFont typeface="Arial"/>
              <a:buChar char="•"/>
              <a:defRPr sz="2533" kern="1200">
                <a:solidFill>
                  <a:schemeClr val="tx1"/>
                </a:solidFill>
                <a:latin typeface="+mn-lt"/>
                <a:ea typeface="+mn-ea"/>
                <a:cs typeface="+mn-cs"/>
              </a:defRPr>
            </a:lvl7pPr>
            <a:lvl8pPr marL="4395869" indent="-293058" algn="l" defTabSz="586116" rtl="0" eaLnBrk="1" latinLnBrk="0" hangingPunct="1">
              <a:spcBef>
                <a:spcPct val="20000"/>
              </a:spcBef>
              <a:buFont typeface="Arial"/>
              <a:buChar char="•"/>
              <a:defRPr sz="2533" kern="1200">
                <a:solidFill>
                  <a:schemeClr val="tx1"/>
                </a:solidFill>
                <a:latin typeface="+mn-lt"/>
                <a:ea typeface="+mn-ea"/>
                <a:cs typeface="+mn-cs"/>
              </a:defRPr>
            </a:lvl8pPr>
            <a:lvl9pPr marL="4981983" indent="-293058" algn="l" defTabSz="586116" rtl="0" eaLnBrk="1" latinLnBrk="0" hangingPunct="1">
              <a:spcBef>
                <a:spcPct val="20000"/>
              </a:spcBef>
              <a:buFont typeface="Arial"/>
              <a:buChar char="•"/>
              <a:defRPr sz="2533" kern="1200">
                <a:solidFill>
                  <a:schemeClr val="tx1"/>
                </a:solidFill>
                <a:latin typeface="+mn-lt"/>
                <a:ea typeface="+mn-ea"/>
                <a:cs typeface="+mn-cs"/>
              </a:defRPr>
            </a:lvl9pPr>
          </a:lstStyle>
          <a:p>
            <a:r>
              <a:rPr lang="en-US" dirty="0" smtClean="0">
                <a:solidFill>
                  <a:schemeClr val="tx1"/>
                </a:solidFill>
              </a:rPr>
              <a:t>Handlebars</a:t>
            </a:r>
          </a:p>
          <a:p>
            <a:endParaRPr lang="en-US" dirty="0" smtClean="0">
              <a:solidFill>
                <a:schemeClr val="tx1"/>
              </a:solidFill>
            </a:endParaRPr>
          </a:p>
          <a:p>
            <a:endParaRPr lang="en-US" dirty="0" smtClean="0">
              <a:solidFill>
                <a:schemeClr val="tx1"/>
              </a:solidFill>
            </a:endParaRPr>
          </a:p>
          <a:p>
            <a:r>
              <a:rPr lang="en-US" dirty="0" smtClean="0">
                <a:solidFill>
                  <a:schemeClr val="tx1"/>
                </a:solidFill>
              </a:rPr>
              <a:t>Knockout</a:t>
            </a:r>
          </a:p>
          <a:p>
            <a:endParaRPr lang="en-US" dirty="0" smtClean="0">
              <a:solidFill>
                <a:schemeClr val="tx1"/>
              </a:solidFill>
            </a:endParaRPr>
          </a:p>
          <a:p>
            <a:endParaRPr lang="en-US" dirty="0" smtClean="0">
              <a:solidFill>
                <a:schemeClr val="tx1"/>
              </a:solidFill>
            </a:endParaRPr>
          </a:p>
          <a:p>
            <a:r>
              <a:rPr lang="en-US" dirty="0" smtClean="0">
                <a:solidFill>
                  <a:schemeClr val="tx1"/>
                </a:solidFill>
              </a:rPr>
              <a:t>Angular</a:t>
            </a:r>
          </a:p>
          <a:p>
            <a:endParaRPr lang="en-US" dirty="0" smtClean="0">
              <a:solidFill>
                <a:schemeClr val="tx1"/>
              </a:solidFill>
            </a:endParaRPr>
          </a:p>
          <a:p>
            <a:endParaRPr lang="en-US" dirty="0" smtClean="0">
              <a:solidFill>
                <a:schemeClr val="tx1"/>
              </a:solidFill>
            </a:endParaRPr>
          </a:p>
          <a:p>
            <a:r>
              <a:rPr lang="en-US" dirty="0" smtClean="0">
                <a:solidFill>
                  <a:schemeClr val="tx1"/>
                </a:solidFill>
              </a:rPr>
              <a:t>KendoUI</a:t>
            </a:r>
          </a:p>
        </p:txBody>
      </p:sp>
      <p:pic>
        <p:nvPicPr>
          <p:cNvPr id="1028" name="Picture 4" descr="http://www.w3schools.com/angular/pic_angula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01800" y="3676136"/>
            <a:ext cx="1039299" cy="1039299"/>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raw.github.com/evereq/handlebars.js.nuget/master/images/handlebar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10844" y="1174846"/>
            <a:ext cx="931512" cy="931512"/>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http://learn.knockoutjs.com/Content/App/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01800" y="2441422"/>
            <a:ext cx="1040032" cy="1040032"/>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http://jaydata.org/Themes/Bootstrap/Styles/img/logo_kendoui_sol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63032" y="4910117"/>
            <a:ext cx="978067" cy="978067"/>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1932710" y="433750"/>
            <a:ext cx="1134798" cy="523220"/>
          </a:xfrm>
          <a:prstGeom prst="rect">
            <a:avLst/>
          </a:prstGeom>
          <a:noFill/>
        </p:spPr>
        <p:txBody>
          <a:bodyPr wrap="none" rtlCol="0">
            <a:spAutoFit/>
          </a:bodyPr>
          <a:lstStyle/>
          <a:p>
            <a:r>
              <a:rPr lang="en-US" sz="2800" dirty="0">
                <a:solidFill>
                  <a:srgbClr val="FC6719"/>
                </a:solidFill>
              </a:rPr>
              <a:t>Server</a:t>
            </a:r>
          </a:p>
        </p:txBody>
      </p:sp>
      <p:sp>
        <p:nvSpPr>
          <p:cNvPr id="22" name="TextBox 21"/>
          <p:cNvSpPr txBox="1"/>
          <p:nvPr/>
        </p:nvSpPr>
        <p:spPr>
          <a:xfrm>
            <a:off x="8467035" y="456944"/>
            <a:ext cx="1056892" cy="523220"/>
          </a:xfrm>
          <a:prstGeom prst="rect">
            <a:avLst/>
          </a:prstGeom>
          <a:noFill/>
        </p:spPr>
        <p:txBody>
          <a:bodyPr wrap="none" rtlCol="0">
            <a:spAutoFit/>
          </a:bodyPr>
          <a:lstStyle/>
          <a:p>
            <a:r>
              <a:rPr lang="en-US" sz="2800" dirty="0" smtClean="0">
                <a:solidFill>
                  <a:srgbClr val="FC6719"/>
                </a:solidFill>
              </a:rPr>
              <a:t>Client</a:t>
            </a:r>
            <a:endParaRPr lang="en-US" sz="2800" dirty="0">
              <a:solidFill>
                <a:srgbClr val="FC6719"/>
              </a:solidFill>
            </a:endParaRPr>
          </a:p>
        </p:txBody>
      </p:sp>
      <p:sp>
        <p:nvSpPr>
          <p:cNvPr id="2" name="TextBox 1"/>
          <p:cNvSpPr txBox="1"/>
          <p:nvPr/>
        </p:nvSpPr>
        <p:spPr>
          <a:xfrm rot="20335517">
            <a:off x="1374705" y="2055372"/>
            <a:ext cx="9404881" cy="2215991"/>
          </a:xfrm>
          <a:prstGeom prst="rect">
            <a:avLst/>
          </a:prstGeom>
          <a:noFill/>
        </p:spPr>
        <p:txBody>
          <a:bodyPr wrap="none" rtlCol="0">
            <a:spAutoFit/>
          </a:bodyPr>
          <a:lstStyle/>
          <a:p>
            <a:r>
              <a:rPr lang="en-US" sz="13800" b="1" dirty="0" smtClean="0">
                <a:solidFill>
                  <a:srgbClr val="FF0000"/>
                </a:solidFill>
                <a:effectLst>
                  <a:outerShdw blurRad="50800" dist="38100" dir="2700000" algn="tl" rotWithShape="0">
                    <a:srgbClr val="000000">
                      <a:alpha val="43000"/>
                    </a:srgbClr>
                  </a:outerShdw>
                </a:effectLst>
              </a:rPr>
              <a:t>Duplication</a:t>
            </a:r>
            <a:endParaRPr lang="en-US" sz="13800" b="1" dirty="0">
              <a:solidFill>
                <a:srgbClr val="FF0000"/>
              </a:solidFill>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116790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smtClean="0"/>
              <a:t>Templates</a:t>
            </a:r>
          </a:p>
          <a:p>
            <a:r>
              <a:rPr lang="en-US" dirty="0" smtClean="0"/>
              <a:t>Security</a:t>
            </a:r>
          </a:p>
          <a:p>
            <a:r>
              <a:rPr lang="en-US" dirty="0" smtClean="0"/>
              <a:t>Routing</a:t>
            </a:r>
          </a:p>
          <a:p>
            <a:r>
              <a:rPr lang="en-US" dirty="0" smtClean="0"/>
              <a:t>Models and validation</a:t>
            </a:r>
          </a:p>
          <a:p>
            <a:r>
              <a:rPr lang="en-US" dirty="0" smtClean="0"/>
              <a:t>Configuration </a:t>
            </a:r>
            <a:endParaRPr lang="en-US" dirty="0"/>
          </a:p>
          <a:p>
            <a:r>
              <a:rPr lang="en-US" dirty="0" smtClean="0"/>
              <a:t>API </a:t>
            </a:r>
            <a:r>
              <a:rPr lang="en-US" dirty="0"/>
              <a:t>calls</a:t>
            </a:r>
          </a:p>
          <a:p>
            <a:r>
              <a:rPr lang="en-US" dirty="0" smtClean="0"/>
              <a:t>Date </a:t>
            </a:r>
            <a:r>
              <a:rPr lang="en-US" dirty="0"/>
              <a:t>&amp; Currency </a:t>
            </a:r>
            <a:r>
              <a:rPr lang="en-US" dirty="0" smtClean="0"/>
              <a:t>Formatting</a:t>
            </a:r>
            <a:endParaRPr lang="en-US" dirty="0"/>
          </a:p>
        </p:txBody>
      </p:sp>
      <p:pic>
        <p:nvPicPr>
          <p:cNvPr id="5" name="Content Placeholder 4"/>
          <p:cNvPicPr>
            <a:picLocks noGrp="1" noChangeAspect="1"/>
          </p:cNvPicPr>
          <p:nvPr>
            <p:ph sz="quarter" idx="11"/>
          </p:nvPr>
        </p:nvPicPr>
        <p:blipFill>
          <a:blip r:embed="rId3" cstate="print">
            <a:extLst>
              <a:ext uri="{28A0092B-C50C-407E-A947-70E740481C1C}">
                <a14:useLocalDpi xmlns:a14="http://schemas.microsoft.com/office/drawing/2010/main" val="0"/>
              </a:ext>
            </a:extLst>
          </a:blip>
          <a:stretch>
            <a:fillRect/>
          </a:stretch>
        </p:blipFill>
        <p:spPr>
          <a:xfrm>
            <a:off x="971838" y="2712885"/>
            <a:ext cx="1188461" cy="2327275"/>
          </a:xfrm>
        </p:spPr>
      </p:pic>
      <p:sp>
        <p:nvSpPr>
          <p:cNvPr id="4" name="Title 3"/>
          <p:cNvSpPr>
            <a:spLocks noGrp="1"/>
          </p:cNvSpPr>
          <p:nvPr>
            <p:ph type="title"/>
          </p:nvPr>
        </p:nvSpPr>
        <p:spPr/>
        <p:txBody>
          <a:bodyPr/>
          <a:lstStyle/>
          <a:p>
            <a:r>
              <a:rPr lang="en-US" dirty="0" smtClean="0"/>
              <a:t>What Is Duplicated?</a:t>
            </a:r>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481996" y="3676180"/>
            <a:ext cx="1047985" cy="1363980"/>
          </a:xfrm>
          <a:prstGeom prst="rect">
            <a:avLst/>
          </a:prstGeom>
        </p:spPr>
      </p:pic>
    </p:spTree>
    <p:extLst>
      <p:ext uri="{BB962C8B-B14F-4D97-AF65-F5344CB8AC3E}">
        <p14:creationId xmlns:p14="http://schemas.microsoft.com/office/powerpoint/2010/main" val="175407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23"/>
          </p:nvPr>
        </p:nvSpPr>
        <p:spPr/>
        <p:txBody>
          <a:bodyPr/>
          <a:lstStyle/>
          <a:p>
            <a:pPr marL="0" indent="0">
              <a:buNone/>
            </a:pPr>
            <a:r>
              <a:rPr lang="en-US" dirty="0" smtClean="0"/>
              <a:t>Fast interactions</a:t>
            </a:r>
          </a:p>
          <a:p>
            <a:pPr marL="0" indent="0">
              <a:buNone/>
            </a:pPr>
            <a:r>
              <a:rPr lang="en-US" dirty="0"/>
              <a:t>Rich </a:t>
            </a:r>
            <a:r>
              <a:rPr lang="en-US" dirty="0" smtClean="0"/>
              <a:t>transitions</a:t>
            </a:r>
          </a:p>
          <a:p>
            <a:pPr marL="0" indent="0">
              <a:buNone/>
            </a:pPr>
            <a:r>
              <a:rPr lang="en-US" dirty="0" smtClean="0"/>
              <a:t>Uses less bandwidth</a:t>
            </a:r>
          </a:p>
          <a:p>
            <a:pPr marL="0" indent="0">
              <a:buNone/>
            </a:pPr>
            <a:r>
              <a:rPr lang="en-US" dirty="0" smtClean="0"/>
              <a:t>Avoids full page loads</a:t>
            </a:r>
            <a:endParaRPr lang="en-US" dirty="0"/>
          </a:p>
        </p:txBody>
      </p:sp>
      <p:sp>
        <p:nvSpPr>
          <p:cNvPr id="7" name="Text Placeholder 6"/>
          <p:cNvSpPr>
            <a:spLocks noGrp="1"/>
          </p:cNvSpPr>
          <p:nvPr>
            <p:ph type="body" sz="quarter" idx="18"/>
          </p:nvPr>
        </p:nvSpPr>
        <p:spPr/>
        <p:txBody>
          <a:bodyPr/>
          <a:lstStyle/>
          <a:p>
            <a:r>
              <a:rPr lang="en-US" dirty="0" smtClean="0"/>
              <a:t>Client</a:t>
            </a:r>
            <a:endParaRPr lang="en-US" dirty="0"/>
          </a:p>
        </p:txBody>
      </p:sp>
      <p:sp>
        <p:nvSpPr>
          <p:cNvPr id="8" name="Content Placeholder 7"/>
          <p:cNvSpPr>
            <a:spLocks noGrp="1"/>
          </p:cNvSpPr>
          <p:nvPr>
            <p:ph sz="quarter" idx="22"/>
          </p:nvPr>
        </p:nvSpPr>
        <p:spPr/>
        <p:txBody>
          <a:bodyPr/>
          <a:lstStyle/>
          <a:p>
            <a:pPr marL="0" indent="0">
              <a:buNone/>
            </a:pPr>
            <a:r>
              <a:rPr lang="en-US" dirty="0" smtClean="0"/>
              <a:t>Less demanding of the client</a:t>
            </a:r>
          </a:p>
          <a:p>
            <a:pPr marL="0" indent="0">
              <a:buNone/>
            </a:pPr>
            <a:r>
              <a:rPr lang="en-US" dirty="0" smtClean="0"/>
              <a:t>Faster initial render</a:t>
            </a:r>
          </a:p>
          <a:p>
            <a:pPr marL="0" indent="0">
              <a:buNone/>
            </a:pPr>
            <a:r>
              <a:rPr lang="en-US" dirty="0" smtClean="0"/>
              <a:t>SEO optimized</a:t>
            </a:r>
            <a:endParaRPr lang="en-US" dirty="0"/>
          </a:p>
        </p:txBody>
      </p:sp>
      <p:sp>
        <p:nvSpPr>
          <p:cNvPr id="6" name="Text Placeholder 5"/>
          <p:cNvSpPr>
            <a:spLocks noGrp="1"/>
          </p:cNvSpPr>
          <p:nvPr>
            <p:ph type="body" sz="quarter" idx="17"/>
          </p:nvPr>
        </p:nvSpPr>
        <p:spPr/>
        <p:txBody>
          <a:bodyPr/>
          <a:lstStyle/>
          <a:p>
            <a:r>
              <a:rPr lang="en-US" dirty="0" smtClean="0"/>
              <a:t>Server</a:t>
            </a:r>
            <a:endParaRPr lang="en-US" dirty="0"/>
          </a:p>
        </p:txBody>
      </p:sp>
      <p:sp>
        <p:nvSpPr>
          <p:cNvPr id="5" name="Title 4"/>
          <p:cNvSpPr>
            <a:spLocks noGrp="1"/>
          </p:cNvSpPr>
          <p:nvPr>
            <p:ph type="title"/>
          </p:nvPr>
        </p:nvSpPr>
        <p:spPr/>
        <p:txBody>
          <a:bodyPr/>
          <a:lstStyle/>
          <a:p>
            <a:r>
              <a:rPr lang="en-US" dirty="0" smtClean="0"/>
              <a:t>Client vs Server</a:t>
            </a:r>
            <a:endParaRPr lang="en-US" dirty="0"/>
          </a:p>
        </p:txBody>
      </p:sp>
    </p:spTree>
    <p:extLst>
      <p:ext uri="{BB962C8B-B14F-4D97-AF65-F5344CB8AC3E}">
        <p14:creationId xmlns:p14="http://schemas.microsoft.com/office/powerpoint/2010/main" val="420851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fade">
                                      <p:cBhvr>
                                        <p:cTn id="27" dur="500"/>
                                        <p:tgtEl>
                                          <p:spTgt spid="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animEffect transition="in" filter="fade">
                                      <p:cBhvr>
                                        <p:cTn id="37"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20798" y="4397133"/>
            <a:ext cx="1637575" cy="1504039"/>
          </a:xfrm>
          <a:prstGeom prst="rect">
            <a:avLst/>
          </a:prstGeom>
          <a:solidFill>
            <a:srgbClr val="FFFF00"/>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sp>
        <p:nvSpPr>
          <p:cNvPr id="2" name="Rectangle 1"/>
          <p:cNvSpPr/>
          <p:nvPr/>
        </p:nvSpPr>
        <p:spPr>
          <a:xfrm>
            <a:off x="9123635" y="1320212"/>
            <a:ext cx="1637575" cy="1504039"/>
          </a:xfrm>
          <a:prstGeom prst="rect">
            <a:avLst/>
          </a:prstGeom>
          <a:solidFill>
            <a:srgbClr val="FFFF00"/>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sp>
        <p:nvSpPr>
          <p:cNvPr id="4" name="Title 3"/>
          <p:cNvSpPr>
            <a:spLocks noGrp="1"/>
          </p:cNvSpPr>
          <p:nvPr>
            <p:ph type="title"/>
          </p:nvPr>
        </p:nvSpPr>
        <p:spPr/>
        <p:txBody>
          <a:bodyPr/>
          <a:lstStyle/>
          <a:p>
            <a:r>
              <a:rPr lang="en-US" dirty="0" smtClean="0"/>
              <a:t>JS Eats the World</a:t>
            </a:r>
            <a:endParaRPr lang="en-US" dirty="0"/>
          </a:p>
        </p:txBody>
      </p:sp>
      <p:pic>
        <p:nvPicPr>
          <p:cNvPr id="5" name="Picture 2" descr="http://www.emmaazelborn.com/images/bootstr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003" y="898547"/>
            <a:ext cx="2857500" cy="190500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4" descr="http://blogs.telerik.com/images/default-source/marketing-team/Kendo_web.jpg?sfvrsn=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3016" y="2859910"/>
            <a:ext cx="2698336" cy="985575"/>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http://wijmo.com/img/media/wijmo-vert_360x4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0408" y="4330854"/>
            <a:ext cx="1657212" cy="1841347"/>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8" descr="http://confianzit.org/images/logos/extj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4014" y="2988234"/>
            <a:ext cx="1905000" cy="85725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14" descr="https://encrypted-tbn2.gstatic.com/images?q=tbn:ANd9GcSqtXi9ToCaFAXOJKFD-H0alYsHaWcka-YXgJELwRVzanbW1gi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3811" y="1663464"/>
            <a:ext cx="2855203" cy="696725"/>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16" descr="http://upload.wikimedia.org/wikipedia/en/thumb/7/72/JQuery_UI_Logo.svg/559px-JQuery_UI_Logo.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6278" y="5028705"/>
            <a:ext cx="3288152" cy="782334"/>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74477" y="2476425"/>
            <a:ext cx="1143075" cy="1143075"/>
          </a:xfrm>
          <a:prstGeom prst="rect">
            <a:avLst/>
          </a:prstGeom>
        </p:spPr>
      </p:pic>
      <p:sp>
        <p:nvSpPr>
          <p:cNvPr id="12" name="Oval 11"/>
          <p:cNvSpPr/>
          <p:nvPr/>
        </p:nvSpPr>
        <p:spPr>
          <a:xfrm>
            <a:off x="9616750" y="4915743"/>
            <a:ext cx="1026938" cy="1026938"/>
          </a:xfrm>
          <a:prstGeom prst="ellipse">
            <a:avLst/>
          </a:prstGeom>
          <a:blipFill rotWithShape="1">
            <a:blip r:embed="rId10"/>
            <a:stretch>
              <a:fillRect/>
            </a:stretch>
          </a:blipFill>
        </p:spPr>
        <p:style>
          <a:lnRef idx="0">
            <a:schemeClr val="dk2">
              <a:shade val="80000"/>
              <a:hueOff val="0"/>
              <a:satOff val="0"/>
              <a:lumOff val="0"/>
              <a:alphaOff val="0"/>
            </a:schemeClr>
          </a:lnRef>
          <a:fillRef idx="1">
            <a:scrgbClr r="0" g="0" b="0"/>
          </a:fillRef>
          <a:effectRef idx="3">
            <a:schemeClr val="dk2">
              <a:tint val="40000"/>
              <a:hueOff val="0"/>
              <a:satOff val="0"/>
              <a:lumOff val="0"/>
              <a:alphaOff val="0"/>
            </a:schemeClr>
          </a:effectRef>
          <a:fontRef idx="minor">
            <a:schemeClr val="lt1">
              <a:hueOff val="0"/>
              <a:satOff val="0"/>
              <a:lumOff val="0"/>
              <a:alphaOff val="0"/>
            </a:schemeClr>
          </a:fontRef>
        </p:style>
      </p:sp>
      <p:pic>
        <p:nvPicPr>
          <p:cNvPr id="13" name="Picture 2" descr="http://www.toptal.com/uploads/blog/category/logo/291/react.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72750" y="1432609"/>
            <a:ext cx="1370938" cy="137093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http://www.gravatar.com/avatar/0cf15665a9146ba852bf042b0652780a?s=20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8671" y="4404851"/>
            <a:ext cx="1412827" cy="1412827"/>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http://devstickers.com/assets/img/pro/96np.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9800809">
            <a:off x="9579778" y="2913825"/>
            <a:ext cx="1855556" cy="18555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8151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026"/>
                                        </p:tgtEl>
                                        <p:attrNameLst>
                                          <p:attrName>style.visibility</p:attrName>
                                        </p:attrNameLst>
                                      </p:cBhvr>
                                      <p:to>
                                        <p:strVal val="visible"/>
                                      </p:to>
                                    </p:set>
                                    <p:animEffect transition="in" filter="fade">
                                      <p:cBhvr>
                                        <p:cTn id="47" dur="500"/>
                                        <p:tgtEl>
                                          <p:spTgt spid="10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p:cNvSpPr>
            <a:spLocks noGrp="1"/>
          </p:cNvSpPr>
          <p:nvPr>
            <p:ph type="body" sz="quarter" idx="16"/>
          </p:nvPr>
        </p:nvSpPr>
        <p:spPr>
          <a:xfrm>
            <a:off x="8312798" y="3563367"/>
            <a:ext cx="3335867" cy="1102783"/>
          </a:xfrm>
        </p:spPr>
        <p:txBody>
          <a:bodyPr/>
          <a:lstStyle/>
          <a:p>
            <a:r>
              <a:rPr lang="en-US" dirty="0" smtClean="0"/>
              <a:t>Maintainability</a:t>
            </a:r>
            <a:endParaRPr lang="en-US" dirty="0"/>
          </a:p>
        </p:txBody>
      </p:sp>
      <p:sp>
        <p:nvSpPr>
          <p:cNvPr id="18" name="Text Placeholder 17"/>
          <p:cNvSpPr>
            <a:spLocks noGrp="1"/>
          </p:cNvSpPr>
          <p:nvPr>
            <p:ph type="body" sz="quarter" idx="15"/>
          </p:nvPr>
        </p:nvSpPr>
        <p:spPr>
          <a:xfrm>
            <a:off x="4456143" y="3563367"/>
            <a:ext cx="3335867" cy="1102783"/>
          </a:xfrm>
        </p:spPr>
        <p:txBody>
          <a:bodyPr/>
          <a:lstStyle/>
          <a:p>
            <a:r>
              <a:rPr lang="en-US" dirty="0" smtClean="0"/>
              <a:t>Accessibility</a:t>
            </a:r>
            <a:endParaRPr lang="en-US" dirty="0"/>
          </a:p>
        </p:txBody>
      </p:sp>
      <p:sp>
        <p:nvSpPr>
          <p:cNvPr id="17" name="Text Placeholder 16"/>
          <p:cNvSpPr>
            <a:spLocks noGrp="1"/>
          </p:cNvSpPr>
          <p:nvPr>
            <p:ph type="body" sz="quarter" idx="14"/>
          </p:nvPr>
        </p:nvSpPr>
        <p:spPr>
          <a:xfrm>
            <a:off x="605371" y="3563367"/>
            <a:ext cx="3335867" cy="1102783"/>
          </a:xfrm>
        </p:spPr>
        <p:txBody>
          <a:bodyPr/>
          <a:lstStyle/>
          <a:p>
            <a:r>
              <a:rPr lang="en-US" dirty="0" smtClean="0"/>
              <a:t>Performance</a:t>
            </a:r>
            <a:endParaRPr lang="en-US" dirty="0"/>
          </a:p>
        </p:txBody>
      </p:sp>
      <p:sp>
        <p:nvSpPr>
          <p:cNvPr id="5" name="Title 4"/>
          <p:cNvSpPr>
            <a:spLocks noGrp="1"/>
          </p:cNvSpPr>
          <p:nvPr>
            <p:ph type="title"/>
          </p:nvPr>
        </p:nvSpPr>
        <p:spPr/>
        <p:txBody>
          <a:bodyPr/>
          <a:lstStyle/>
          <a:p>
            <a:r>
              <a:rPr lang="en-US" dirty="0" smtClean="0"/>
              <a:t>Why Go Isomorphic?</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3062" y="2073835"/>
            <a:ext cx="1369337" cy="1369337"/>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77383" y="2059389"/>
            <a:ext cx="1872107" cy="1383783"/>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8955" y="2009745"/>
            <a:ext cx="2130241" cy="1433427"/>
          </a:xfrm>
          <a:prstGeom prst="rect">
            <a:avLst/>
          </a:prstGeom>
        </p:spPr>
      </p:pic>
    </p:spTree>
    <p:extLst>
      <p:ext uri="{BB962C8B-B14F-4D97-AF65-F5344CB8AC3E}">
        <p14:creationId xmlns:p14="http://schemas.microsoft.com/office/powerpoint/2010/main" val="2240219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US" dirty="0" smtClean="0"/>
              <a:t>Faster initial load</a:t>
            </a:r>
            <a:r>
              <a:rPr lang="en-US" dirty="0" smtClean="0">
                <a:solidFill>
                  <a:schemeClr val="accent1"/>
                </a:solidFill>
              </a:rPr>
              <a:t>* (</a:t>
            </a:r>
            <a:r>
              <a:rPr lang="en-US" dirty="0" err="1" smtClean="0">
                <a:solidFill>
                  <a:schemeClr val="accent1"/>
                </a:solidFill>
              </a:rPr>
              <a:t>Coursera</a:t>
            </a:r>
            <a:r>
              <a:rPr lang="en-US" dirty="0">
                <a:solidFill>
                  <a:schemeClr val="accent1"/>
                </a:solidFill>
              </a:rPr>
              <a:t>:</a:t>
            </a:r>
            <a:r>
              <a:rPr lang="en-US" dirty="0" smtClean="0">
                <a:solidFill>
                  <a:schemeClr val="accent1"/>
                </a:solidFill>
              </a:rPr>
              <a:t> 4x sooner)</a:t>
            </a:r>
            <a:r>
              <a:rPr lang="en-US" dirty="0"/>
              <a:t> </a:t>
            </a:r>
            <a:endParaRPr lang="en-US" dirty="0" smtClean="0"/>
          </a:p>
          <a:p>
            <a:r>
              <a:rPr lang="en-US" dirty="0" smtClean="0"/>
              <a:t>No </a:t>
            </a:r>
            <a:r>
              <a:rPr lang="en-US" dirty="0"/>
              <a:t>waiting for JS to download and </a:t>
            </a:r>
            <a:r>
              <a:rPr lang="en-US" dirty="0" smtClean="0"/>
              <a:t>parse</a:t>
            </a:r>
            <a:endParaRPr lang="en-US" dirty="0" smtClean="0">
              <a:solidFill>
                <a:schemeClr val="accent1"/>
              </a:solidFill>
            </a:endParaRPr>
          </a:p>
          <a:p>
            <a:r>
              <a:rPr lang="en-US" dirty="0" smtClean="0"/>
              <a:t>Immediately readable</a:t>
            </a:r>
          </a:p>
          <a:p>
            <a:r>
              <a:rPr lang="en-US" dirty="0" smtClean="0"/>
              <a:t>No flash of </a:t>
            </a:r>
            <a:r>
              <a:rPr lang="en-US" dirty="0" err="1" smtClean="0"/>
              <a:t>unstyled</a:t>
            </a:r>
            <a:r>
              <a:rPr lang="en-US" dirty="0" smtClean="0"/>
              <a:t> content</a:t>
            </a:r>
          </a:p>
        </p:txBody>
      </p:sp>
      <p:sp>
        <p:nvSpPr>
          <p:cNvPr id="5" name="Title 4"/>
          <p:cNvSpPr>
            <a:spLocks noGrp="1"/>
          </p:cNvSpPr>
          <p:nvPr>
            <p:ph type="title"/>
          </p:nvPr>
        </p:nvSpPr>
        <p:spPr/>
        <p:txBody>
          <a:bodyPr/>
          <a:lstStyle/>
          <a:p>
            <a:r>
              <a:rPr lang="en-US" dirty="0" smtClean="0"/>
              <a:t>Why Go Isomorphic?</a:t>
            </a:r>
            <a:endParaRPr lang="en-US" dirty="0"/>
          </a:p>
        </p:txBody>
      </p:sp>
      <p:sp>
        <p:nvSpPr>
          <p:cNvPr id="7" name="TextBox 6"/>
          <p:cNvSpPr txBox="1"/>
          <p:nvPr/>
        </p:nvSpPr>
        <p:spPr>
          <a:xfrm>
            <a:off x="1533101" y="4743064"/>
            <a:ext cx="2098203" cy="523220"/>
          </a:xfrm>
          <a:prstGeom prst="rect">
            <a:avLst/>
          </a:prstGeom>
          <a:noFill/>
        </p:spPr>
        <p:txBody>
          <a:bodyPr wrap="none" rtlCol="0">
            <a:spAutoFit/>
          </a:bodyPr>
          <a:lstStyle/>
          <a:p>
            <a:r>
              <a:rPr lang="en-US" sz="2800" dirty="0" smtClean="0"/>
              <a:t>Performance</a:t>
            </a:r>
            <a:endParaRPr lang="en-US" sz="2800" dirty="0"/>
          </a:p>
        </p:txBody>
      </p:sp>
      <p:pic>
        <p:nvPicPr>
          <p:cNvPr id="8" name="Content Placeholder 5"/>
          <p:cNvPicPr>
            <a:picLocks noGrp="1" noChangeAspect="1"/>
          </p:cNvPicPr>
          <p:nvPr>
            <p:ph sz="quarter" idx="11"/>
          </p:nvPr>
        </p:nvPicPr>
        <p:blipFill>
          <a:blip r:embed="rId3" cstate="print">
            <a:extLst>
              <a:ext uri="{28A0092B-C50C-407E-A947-70E740481C1C}">
                <a14:useLocalDpi xmlns:a14="http://schemas.microsoft.com/office/drawing/2010/main" val="0"/>
              </a:ext>
            </a:extLst>
          </a:blip>
          <a:stretch>
            <a:fillRect/>
          </a:stretch>
        </p:blipFill>
        <p:spPr>
          <a:xfrm>
            <a:off x="1533101" y="2827839"/>
            <a:ext cx="1913207" cy="1915225"/>
          </a:xfrm>
        </p:spPr>
      </p:pic>
    </p:spTree>
    <p:extLst>
      <p:ext uri="{BB962C8B-B14F-4D97-AF65-F5344CB8AC3E}">
        <p14:creationId xmlns:p14="http://schemas.microsoft.com/office/powerpoint/2010/main" val="7569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US" dirty="0" smtClean="0"/>
              <a:t>SEO</a:t>
            </a:r>
          </a:p>
          <a:p>
            <a:r>
              <a:rPr lang="en-US" dirty="0" smtClean="0"/>
              <a:t>Disabled JavaScript</a:t>
            </a:r>
          </a:p>
          <a:p>
            <a:r>
              <a:rPr lang="en-US" dirty="0" smtClean="0"/>
              <a:t>Screen readers</a:t>
            </a:r>
          </a:p>
          <a:p>
            <a:r>
              <a:rPr lang="en-US" dirty="0" smtClean="0"/>
              <a:t>Progressive enhancement</a:t>
            </a:r>
          </a:p>
        </p:txBody>
      </p:sp>
      <p:sp>
        <p:nvSpPr>
          <p:cNvPr id="5" name="Title 4"/>
          <p:cNvSpPr>
            <a:spLocks noGrp="1"/>
          </p:cNvSpPr>
          <p:nvPr>
            <p:ph type="title"/>
          </p:nvPr>
        </p:nvSpPr>
        <p:spPr/>
        <p:txBody>
          <a:bodyPr/>
          <a:lstStyle/>
          <a:p>
            <a:r>
              <a:rPr lang="en-US" dirty="0" smtClean="0"/>
              <a:t>Why Go Isomorphic?</a:t>
            </a:r>
            <a:endParaRPr lang="en-US" dirty="0"/>
          </a:p>
        </p:txBody>
      </p:sp>
      <p:sp>
        <p:nvSpPr>
          <p:cNvPr id="7" name="TextBox 6"/>
          <p:cNvSpPr txBox="1"/>
          <p:nvPr/>
        </p:nvSpPr>
        <p:spPr>
          <a:xfrm>
            <a:off x="1533101" y="4743064"/>
            <a:ext cx="2011448" cy="523220"/>
          </a:xfrm>
          <a:prstGeom prst="rect">
            <a:avLst/>
          </a:prstGeom>
          <a:noFill/>
        </p:spPr>
        <p:txBody>
          <a:bodyPr wrap="none" rtlCol="0">
            <a:spAutoFit/>
          </a:bodyPr>
          <a:lstStyle/>
          <a:p>
            <a:r>
              <a:rPr lang="en-US" sz="2800" dirty="0" smtClean="0"/>
              <a:t>Accessibility</a:t>
            </a:r>
            <a:endParaRPr lang="en-US" sz="2800" dirty="0"/>
          </a:p>
        </p:txBody>
      </p:sp>
      <p:pic>
        <p:nvPicPr>
          <p:cNvPr id="11" name="Content Placeholder 10"/>
          <p:cNvPicPr>
            <a:picLocks noGrp="1" noChangeAspect="1"/>
          </p:cNvPicPr>
          <p:nvPr>
            <p:ph sz="quarter" idx="11"/>
          </p:nvPr>
        </p:nvPicPr>
        <p:blipFill>
          <a:blip r:embed="rId3" cstate="print">
            <a:extLst>
              <a:ext uri="{28A0092B-C50C-407E-A947-70E740481C1C}">
                <a14:useLocalDpi xmlns:a14="http://schemas.microsoft.com/office/drawing/2010/main" val="0"/>
              </a:ext>
            </a:extLst>
          </a:blip>
          <a:stretch>
            <a:fillRect/>
          </a:stretch>
        </p:blipFill>
        <p:spPr>
          <a:xfrm>
            <a:off x="1416388" y="3159668"/>
            <a:ext cx="2128161" cy="1434015"/>
          </a:xfrm>
          <a:prstGeom prst="rect">
            <a:avLst/>
          </a:prstGeom>
        </p:spPr>
      </p:pic>
    </p:spTree>
    <p:extLst>
      <p:ext uri="{BB962C8B-B14F-4D97-AF65-F5344CB8AC3E}">
        <p14:creationId xmlns:p14="http://schemas.microsoft.com/office/powerpoint/2010/main" val="182503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US" dirty="0" smtClean="0"/>
              <a:t>Don’t repeat yourself</a:t>
            </a:r>
          </a:p>
          <a:p>
            <a:r>
              <a:rPr lang="en-US" dirty="0" smtClean="0"/>
              <a:t>Reduced context switching</a:t>
            </a:r>
          </a:p>
        </p:txBody>
      </p:sp>
      <p:sp>
        <p:nvSpPr>
          <p:cNvPr id="5" name="Title 4"/>
          <p:cNvSpPr>
            <a:spLocks noGrp="1"/>
          </p:cNvSpPr>
          <p:nvPr>
            <p:ph type="title"/>
          </p:nvPr>
        </p:nvSpPr>
        <p:spPr/>
        <p:txBody>
          <a:bodyPr/>
          <a:lstStyle/>
          <a:p>
            <a:r>
              <a:rPr lang="en-US" dirty="0" smtClean="0"/>
              <a:t>Why Go Isomorphic?</a:t>
            </a:r>
            <a:endParaRPr lang="en-US" dirty="0"/>
          </a:p>
        </p:txBody>
      </p:sp>
      <p:sp>
        <p:nvSpPr>
          <p:cNvPr id="7" name="TextBox 6"/>
          <p:cNvSpPr txBox="1"/>
          <p:nvPr/>
        </p:nvSpPr>
        <p:spPr>
          <a:xfrm>
            <a:off x="1268855" y="4753455"/>
            <a:ext cx="2423227" cy="523220"/>
          </a:xfrm>
          <a:prstGeom prst="rect">
            <a:avLst/>
          </a:prstGeom>
          <a:noFill/>
        </p:spPr>
        <p:txBody>
          <a:bodyPr wrap="none" rtlCol="0">
            <a:spAutoFit/>
          </a:bodyPr>
          <a:lstStyle/>
          <a:p>
            <a:r>
              <a:rPr lang="en-US" sz="2800" dirty="0" smtClean="0"/>
              <a:t>Maintainability</a:t>
            </a:r>
            <a:endParaRPr lang="en-US" sz="2800" dirty="0"/>
          </a:p>
        </p:txBody>
      </p:sp>
      <p:pic>
        <p:nvPicPr>
          <p:cNvPr id="8" name="Content Placeholder 7"/>
          <p:cNvPicPr>
            <a:picLocks noGrp="1" noChangeAspect="1"/>
          </p:cNvPicPr>
          <p:nvPr>
            <p:ph sz="quarter" idx="11"/>
          </p:nvPr>
        </p:nvPicPr>
        <p:blipFill>
          <a:blip r:embed="rId3" cstate="print">
            <a:extLst>
              <a:ext uri="{28A0092B-C50C-407E-A947-70E740481C1C}">
                <a14:useLocalDpi xmlns:a14="http://schemas.microsoft.com/office/drawing/2010/main" val="0"/>
              </a:ext>
            </a:extLst>
          </a:blip>
          <a:stretch>
            <a:fillRect/>
          </a:stretch>
        </p:blipFill>
        <p:spPr>
          <a:xfrm>
            <a:off x="1545242" y="3184607"/>
            <a:ext cx="1870454" cy="1384136"/>
          </a:xfrm>
          <a:prstGeom prst="rect">
            <a:avLst/>
          </a:prstGeom>
        </p:spPr>
      </p:pic>
    </p:spTree>
    <p:extLst>
      <p:ext uri="{BB962C8B-B14F-4D97-AF65-F5344CB8AC3E}">
        <p14:creationId xmlns:p14="http://schemas.microsoft.com/office/powerpoint/2010/main" val="102034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7569" y="2258062"/>
            <a:ext cx="10979183" cy="1570983"/>
          </a:xfrm>
        </p:spPr>
        <p:txBody>
          <a:bodyPr/>
          <a:lstStyle/>
          <a:p>
            <a:r>
              <a:rPr lang="en-US" sz="5400" dirty="0" smtClean="0"/>
              <a:t>Demos</a:t>
            </a:r>
            <a:endParaRPr lang="en-US" dirty="0">
              <a:solidFill>
                <a:schemeClr val="bg1">
                  <a:lumMod val="50000"/>
                </a:schemeClr>
              </a:solidFill>
            </a:endParaRPr>
          </a:p>
        </p:txBody>
      </p:sp>
    </p:spTree>
    <p:extLst>
      <p:ext uri="{BB962C8B-B14F-4D97-AF65-F5344CB8AC3E}">
        <p14:creationId xmlns:p14="http://schemas.microsoft.com/office/powerpoint/2010/main" val="162028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40"/>
          </p:nvPr>
        </p:nvSpPr>
        <p:spPr>
          <a:xfrm>
            <a:off x="6235313" y="4147854"/>
            <a:ext cx="3462528" cy="2084832"/>
          </a:xfrm>
          <a:solidFill>
            <a:schemeClr val="bg1"/>
          </a:solidFill>
        </p:spPr>
        <p:txBody>
          <a:bodyPr/>
          <a:lstStyle/>
          <a:p>
            <a:endParaRPr lang="en-US" dirty="0"/>
          </a:p>
        </p:txBody>
      </p:sp>
      <p:sp>
        <p:nvSpPr>
          <p:cNvPr id="9" name="Text Placeholder 8"/>
          <p:cNvSpPr>
            <a:spLocks noGrp="1"/>
          </p:cNvSpPr>
          <p:nvPr>
            <p:ph type="body" sz="quarter" idx="41"/>
          </p:nvPr>
        </p:nvSpPr>
        <p:spPr>
          <a:xfrm>
            <a:off x="2500596" y="4147854"/>
            <a:ext cx="3462528" cy="2084832"/>
          </a:xfrm>
          <a:solidFill>
            <a:schemeClr val="bg1"/>
          </a:solidFill>
        </p:spPr>
        <p:txBody>
          <a:bodyPr/>
          <a:lstStyle/>
          <a:p>
            <a:endParaRPr lang="en-US" dirty="0"/>
          </a:p>
        </p:txBody>
      </p:sp>
      <p:sp>
        <p:nvSpPr>
          <p:cNvPr id="10" name="Text Placeholder 9"/>
          <p:cNvSpPr>
            <a:spLocks noGrp="1"/>
          </p:cNvSpPr>
          <p:nvPr>
            <p:ph type="body" sz="quarter" idx="42"/>
          </p:nvPr>
        </p:nvSpPr>
        <p:spPr>
          <a:xfrm>
            <a:off x="2500596" y="1786589"/>
            <a:ext cx="3462528" cy="2084832"/>
          </a:xfrm>
          <a:solidFill>
            <a:schemeClr val="bg1"/>
          </a:solidFill>
        </p:spPr>
        <p:txBody>
          <a:bodyPr/>
          <a:lstStyle/>
          <a:p>
            <a:endParaRPr lang="en-US" dirty="0"/>
          </a:p>
        </p:txBody>
      </p:sp>
      <p:sp>
        <p:nvSpPr>
          <p:cNvPr id="4" name="Title 3"/>
          <p:cNvSpPr>
            <a:spLocks noGrp="1"/>
          </p:cNvSpPr>
          <p:nvPr>
            <p:ph type="title"/>
          </p:nvPr>
        </p:nvSpPr>
        <p:spPr/>
        <p:txBody>
          <a:bodyPr/>
          <a:lstStyle/>
          <a:p>
            <a:r>
              <a:rPr lang="en-US" dirty="0" smtClean="0"/>
              <a:t>Core Tech</a:t>
            </a:r>
            <a:endParaRPr lang="en-US" dirty="0"/>
          </a:p>
        </p:txBody>
      </p:sp>
      <p:pic>
        <p:nvPicPr>
          <p:cNvPr id="11" name="Content Placeholder 10" descr="http://www.clearlyinnovative.com/wp-content/uploads/2013/08/node_logo-01.png"/>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2838005" y="2163772"/>
            <a:ext cx="2787703" cy="1115081"/>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6" descr="https://camo.githubusercontent.com/e19e230a9371a44a2eeb484b83ff4fcf8c824cf7/687474703a2f2f737562737461636b2e6e65742f696d616765732f62726f777365726966795f6c6f676f2e706e67"/>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tretch>
            <a:fillRect/>
          </a:stretch>
        </p:blipFill>
        <p:spPr bwMode="auto">
          <a:xfrm>
            <a:off x="6875897" y="2167004"/>
            <a:ext cx="2484143" cy="1105170"/>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AutoShape 2" descr="npm logo"/>
          <p:cNvSpPr>
            <a:spLocks noGrp="1" noChangeAspect="1" noChangeArrowheads="1"/>
          </p:cNvSpPr>
          <p:nvPr>
            <p:ph type="body" sz="quarter" idx="37"/>
          </p:nvPr>
        </p:nvSpPr>
        <p:spPr bwMode="auto">
          <a:xfrm>
            <a:off x="6235313" y="1786589"/>
            <a:ext cx="3462528" cy="2084832"/>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AutoShape 4" descr="npm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3092732" y="3252860"/>
            <a:ext cx="2278252" cy="369332"/>
          </a:xfrm>
          <a:prstGeom prst="rect">
            <a:avLst/>
          </a:prstGeom>
        </p:spPr>
        <p:txBody>
          <a:bodyPr wrap="none">
            <a:spAutoFit/>
          </a:bodyPr>
          <a:lstStyle/>
          <a:p>
            <a:r>
              <a:rPr lang="en-US" dirty="0"/>
              <a:t>Server-side JavaScript</a:t>
            </a:r>
          </a:p>
        </p:txBody>
      </p:sp>
      <p:sp>
        <p:nvSpPr>
          <p:cNvPr id="5" name="Rectangle 4"/>
          <p:cNvSpPr/>
          <p:nvPr/>
        </p:nvSpPr>
        <p:spPr>
          <a:xfrm>
            <a:off x="3460790" y="5691334"/>
            <a:ext cx="1493468" cy="369332"/>
          </a:xfrm>
          <a:prstGeom prst="rect">
            <a:avLst/>
          </a:prstGeom>
        </p:spPr>
        <p:txBody>
          <a:bodyPr wrap="none">
            <a:spAutoFit/>
          </a:bodyPr>
          <a:lstStyle/>
          <a:p>
            <a:r>
              <a:rPr lang="en-US" dirty="0" smtClean="0"/>
              <a:t>Components</a:t>
            </a:r>
            <a:endParaRPr lang="en-US" dirty="0"/>
          </a:p>
        </p:txBody>
      </p:sp>
      <p:pic>
        <p:nvPicPr>
          <p:cNvPr id="17" name="Picture 16"/>
          <p:cNvPicPr>
            <a:picLocks noChangeAspect="1"/>
          </p:cNvPicPr>
          <p:nvPr/>
        </p:nvPicPr>
        <p:blipFill>
          <a:blip r:embed="rId5"/>
          <a:stretch>
            <a:fillRect/>
          </a:stretch>
        </p:blipFill>
        <p:spPr>
          <a:xfrm>
            <a:off x="3155384" y="4770776"/>
            <a:ext cx="2152950" cy="828791"/>
          </a:xfrm>
          <a:prstGeom prst="rect">
            <a:avLst/>
          </a:prstGeom>
        </p:spPr>
      </p:pic>
      <p:sp>
        <p:nvSpPr>
          <p:cNvPr id="19" name="Rectangle 18"/>
          <p:cNvSpPr/>
          <p:nvPr/>
        </p:nvSpPr>
        <p:spPr>
          <a:xfrm>
            <a:off x="7294118" y="5672542"/>
            <a:ext cx="1295226" cy="369332"/>
          </a:xfrm>
          <a:prstGeom prst="rect">
            <a:avLst/>
          </a:prstGeom>
        </p:spPr>
        <p:txBody>
          <a:bodyPr wrap="none">
            <a:spAutoFit/>
          </a:bodyPr>
          <a:lstStyle/>
          <a:p>
            <a:r>
              <a:rPr lang="en-US" dirty="0"/>
              <a:t>Task </a:t>
            </a:r>
            <a:r>
              <a:rPr lang="en-US" dirty="0" smtClean="0"/>
              <a:t>runner</a:t>
            </a:r>
            <a:endParaRPr lang="en-US" dirty="0"/>
          </a:p>
        </p:txBody>
      </p:sp>
      <p:sp>
        <p:nvSpPr>
          <p:cNvPr id="20" name="Rectangle 19"/>
          <p:cNvSpPr/>
          <p:nvPr/>
        </p:nvSpPr>
        <p:spPr>
          <a:xfrm>
            <a:off x="6388450" y="3283868"/>
            <a:ext cx="3096169" cy="369332"/>
          </a:xfrm>
          <a:prstGeom prst="rect">
            <a:avLst/>
          </a:prstGeom>
        </p:spPr>
        <p:txBody>
          <a:bodyPr wrap="none">
            <a:spAutoFit/>
          </a:bodyPr>
          <a:lstStyle/>
          <a:p>
            <a:r>
              <a:rPr lang="en-US" dirty="0"/>
              <a:t>Node packages in the browser</a:t>
            </a:r>
          </a:p>
        </p:txBody>
      </p:sp>
      <p:pic>
        <p:nvPicPr>
          <p:cNvPr id="22" name="Picture 4" descr="http://tattoocoder.azurewebsites.net/content/images/2014/12/gulp.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1314" y="4291218"/>
            <a:ext cx="580357" cy="130834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6873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9"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283" y="2382389"/>
            <a:ext cx="10979183" cy="1570983"/>
          </a:xfrm>
        </p:spPr>
        <p:txBody>
          <a:bodyPr/>
          <a:lstStyle/>
          <a:p>
            <a:r>
              <a:rPr lang="en-US" dirty="0" err="1" smtClean="0"/>
              <a:t>React.renderToString</a:t>
            </a:r>
            <a:endParaRPr lang="en-US" dirty="0"/>
          </a:p>
        </p:txBody>
      </p:sp>
    </p:spTree>
    <p:extLst>
      <p:ext uri="{BB962C8B-B14F-4D97-AF65-F5344CB8AC3E}">
        <p14:creationId xmlns:p14="http://schemas.microsoft.com/office/powerpoint/2010/main" val="363930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Isomorphic Options</a:t>
            </a:r>
            <a:endParaRPr lang="en-US" dirty="0"/>
          </a:p>
        </p:txBody>
      </p:sp>
      <p:pic>
        <p:nvPicPr>
          <p:cNvPr id="1026" name="Picture 2" descr="http://s3.amazonaws.com/m.saltado.com/sites/isomorphic/library/1.png"/>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2540913" y="1758185"/>
            <a:ext cx="1904762" cy="533333"/>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nd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5088" y="3034355"/>
            <a:ext cx="1762125" cy="495301"/>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Derb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5088" y="2362842"/>
            <a:ext cx="1504950" cy="600076"/>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Eze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5088" y="3666419"/>
            <a:ext cx="1047750" cy="533400"/>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Mojit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5088" y="4336582"/>
            <a:ext cx="1840587" cy="531962"/>
          </a:xfrm>
          <a:prstGeom prst="rect">
            <a:avLst/>
          </a:prstGeom>
          <a:noFill/>
          <a:extLst>
            <a:ext uri="{909E8E84-426E-40dd-AFC4-6F175D3DCCD1}">
              <a14:hiddenFill xmlns:a14="http://schemas.microsoft.com/office/drawing/2010/main" xmlns="">
                <a:solidFill>
                  <a:srgbClr val="FFFFFF"/>
                </a:solidFill>
              </a14:hiddenFill>
            </a:ext>
          </a:extLst>
        </p:spPr>
      </p:pic>
      <p:pic>
        <p:nvPicPr>
          <p:cNvPr id="1036" name="Picture 12" descr="LoopBac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21576" y="1758185"/>
            <a:ext cx="1859491" cy="557095"/>
          </a:xfrm>
          <a:prstGeom prst="rect">
            <a:avLst/>
          </a:prstGeom>
          <a:noFill/>
          <a:extLst>
            <a:ext uri="{909E8E84-426E-40dd-AFC4-6F175D3DCCD1}">
              <a14:hiddenFill xmlns:a14="http://schemas.microsoft.com/office/drawing/2010/main" xmlns="">
                <a:solidFill>
                  <a:srgbClr val="FFFFFF"/>
                </a:solidFill>
              </a14:hiddenFill>
            </a:ext>
          </a:extLst>
        </p:spPr>
      </p:pic>
      <p:pic>
        <p:nvPicPr>
          <p:cNvPr id="1038" name="Picture 14" descr="Taunu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23204" y="2414324"/>
            <a:ext cx="1859491" cy="477270"/>
          </a:xfrm>
          <a:prstGeom prst="rect">
            <a:avLst/>
          </a:prstGeom>
          <a:noFill/>
          <a:extLst>
            <a:ext uri="{909E8E84-426E-40dd-AFC4-6F175D3DCCD1}">
              <a14:hiddenFill xmlns:a14="http://schemas.microsoft.com/office/drawing/2010/main" xmlns="">
                <a:solidFill>
                  <a:srgbClr val="FFFFFF"/>
                </a:solidFill>
              </a14:hiddenFill>
            </a:ext>
          </a:extLst>
        </p:spPr>
      </p:pic>
      <p:pic>
        <p:nvPicPr>
          <p:cNvPr id="1040" name="Picture 16" descr="Chapli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21576" y="2990638"/>
            <a:ext cx="1808773" cy="501594"/>
          </a:xfrm>
          <a:prstGeom prst="rect">
            <a:avLst/>
          </a:prstGeom>
          <a:noFill/>
          <a:extLst>
            <a:ext uri="{909E8E84-426E-40dd-AFC4-6F175D3DCCD1}">
              <a14:hiddenFill xmlns:a14="http://schemas.microsoft.com/office/drawing/2010/main" xmlns="">
                <a:solidFill>
                  <a:srgbClr val="FFFFFF"/>
                </a:solidFill>
              </a14:hiddenFill>
            </a:ext>
          </a:extLst>
        </p:spPr>
      </p:pic>
      <p:pic>
        <p:nvPicPr>
          <p:cNvPr id="1044" name="Picture 20" descr="Flatir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1575" y="3666419"/>
            <a:ext cx="1808773" cy="69824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4889006" y="5381587"/>
            <a:ext cx="2436308" cy="523220"/>
          </a:xfrm>
          <a:prstGeom prst="rect">
            <a:avLst/>
          </a:prstGeom>
        </p:spPr>
        <p:txBody>
          <a:bodyPr wrap="none">
            <a:spAutoFit/>
          </a:bodyPr>
          <a:lstStyle/>
          <a:p>
            <a:r>
              <a:rPr lang="en-US" sz="2800" dirty="0" smtClean="0">
                <a:solidFill>
                  <a:schemeClr val="accent3">
                    <a:lumMod val="75000"/>
                  </a:schemeClr>
                </a:solidFill>
              </a:rPr>
              <a:t>isomorphic.net</a:t>
            </a:r>
            <a:endParaRPr lang="en-US" sz="2800" dirty="0">
              <a:solidFill>
                <a:schemeClr val="accent3">
                  <a:lumMod val="75000"/>
                </a:schemeClr>
              </a:solidFill>
            </a:endParaRPr>
          </a:p>
        </p:txBody>
      </p:sp>
      <p:pic>
        <p:nvPicPr>
          <p:cNvPr id="3" name="Picture 2" descr="Briske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0383" y="4364659"/>
            <a:ext cx="1849965" cy="6006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9744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fade">
                                      <p:cBhvr>
                                        <p:cTn id="11" dur="500"/>
                                        <p:tgtEl>
                                          <p:spTgt spid="10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fade">
                                      <p:cBhvr>
                                        <p:cTn id="19" dur="500"/>
                                        <p:tgtEl>
                                          <p:spTgt spid="10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34"/>
                                        </p:tgtEl>
                                        <p:attrNameLst>
                                          <p:attrName>style.visibility</p:attrName>
                                        </p:attrNameLst>
                                      </p:cBhvr>
                                      <p:to>
                                        <p:strVal val="visible"/>
                                      </p:to>
                                    </p:set>
                                    <p:animEffect transition="in" filter="fade">
                                      <p:cBhvr>
                                        <p:cTn id="23" dur="500"/>
                                        <p:tgtEl>
                                          <p:spTgt spid="103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6"/>
                                        </p:tgtEl>
                                        <p:attrNameLst>
                                          <p:attrName>style.visibility</p:attrName>
                                        </p:attrNameLst>
                                      </p:cBhvr>
                                      <p:to>
                                        <p:strVal val="visible"/>
                                      </p:to>
                                    </p:set>
                                    <p:animEffect transition="in" filter="fade">
                                      <p:cBhvr>
                                        <p:cTn id="27" dur="500"/>
                                        <p:tgtEl>
                                          <p:spTgt spid="103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38"/>
                                        </p:tgtEl>
                                        <p:attrNameLst>
                                          <p:attrName>style.visibility</p:attrName>
                                        </p:attrNameLst>
                                      </p:cBhvr>
                                      <p:to>
                                        <p:strVal val="visible"/>
                                      </p:to>
                                    </p:set>
                                    <p:animEffect transition="in" filter="fade">
                                      <p:cBhvr>
                                        <p:cTn id="31" dur="500"/>
                                        <p:tgtEl>
                                          <p:spTgt spid="103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40"/>
                                        </p:tgtEl>
                                        <p:attrNameLst>
                                          <p:attrName>style.visibility</p:attrName>
                                        </p:attrNameLst>
                                      </p:cBhvr>
                                      <p:to>
                                        <p:strVal val="visible"/>
                                      </p:to>
                                    </p:set>
                                    <p:animEffect transition="in" filter="fade">
                                      <p:cBhvr>
                                        <p:cTn id="35" dur="500"/>
                                        <p:tgtEl>
                                          <p:spTgt spid="104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44"/>
                                        </p:tgtEl>
                                        <p:attrNameLst>
                                          <p:attrName>style.visibility</p:attrName>
                                        </p:attrNameLst>
                                      </p:cBhvr>
                                      <p:to>
                                        <p:strVal val="visible"/>
                                      </p:to>
                                    </p:set>
                                    <p:animEffect transition="in" filter="fade">
                                      <p:cBhvr>
                                        <p:cTn id="39" dur="500"/>
                                        <p:tgtEl>
                                          <p:spTgt spid="104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714028" y="4922778"/>
            <a:ext cx="2259014" cy="2259014"/>
          </a:xfrm>
          <a:prstGeom prst="rect">
            <a:avLst/>
          </a:prstGeom>
        </p:spPr>
      </p:pic>
      <p:sp>
        <p:nvSpPr>
          <p:cNvPr id="4" name="Title 3"/>
          <p:cNvSpPr>
            <a:spLocks noGrp="1"/>
          </p:cNvSpPr>
          <p:nvPr>
            <p:ph type="title"/>
          </p:nvPr>
        </p:nvSpPr>
        <p:spPr/>
        <p:txBody>
          <a:bodyPr/>
          <a:lstStyle/>
          <a:p>
            <a:r>
              <a:rPr lang="en-US" dirty="0" smtClean="0"/>
              <a:t>Battle Proven</a:t>
            </a:r>
            <a:endParaRPr lang="en-US" dirty="0"/>
          </a:p>
        </p:txBody>
      </p:sp>
      <p:pic>
        <p:nvPicPr>
          <p:cNvPr id="3074" name="Picture 2" descr="https://www.facebookbrand.com/img/fb-ar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9400" y="1626217"/>
            <a:ext cx="1197186" cy="1197186"/>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http://cordcuttersnews.com/wp-content/uploads/2014/09/netflix-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92181" y="1706570"/>
            <a:ext cx="1802910" cy="1014137"/>
          </a:xfrm>
          <a:prstGeom prst="rect">
            <a:avLst/>
          </a:prstGeom>
          <a:noFill/>
          <a:extLst>
            <a:ext uri="{909E8E84-426E-40dd-AFC4-6F175D3DCCD1}">
              <a14:hiddenFill xmlns:a14="http://schemas.microsoft.com/office/drawing/2010/main" xmlns="">
                <a:solidFill>
                  <a:srgbClr val="FFFFFF"/>
                </a:solidFill>
              </a14:hiddenFill>
            </a:ext>
          </a:extLst>
        </p:spPr>
      </p:pic>
      <p:pic>
        <p:nvPicPr>
          <p:cNvPr id="3078" name="Picture 6" descr="https://support.ankama.com/hc/fr/article_attachments/200892097/Paypal.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88311" y="4657957"/>
            <a:ext cx="1834479" cy="634185"/>
          </a:xfrm>
          <a:prstGeom prst="rect">
            <a:avLst/>
          </a:prstGeom>
          <a:noFill/>
          <a:extLst>
            <a:ext uri="{909E8E84-426E-40dd-AFC4-6F175D3DCCD1}">
              <a14:hiddenFill xmlns:a14="http://schemas.microsoft.com/office/drawing/2010/main" xmlns="">
                <a:solidFill>
                  <a:srgbClr val="FFFFFF"/>
                </a:solidFill>
              </a14:hiddenFill>
            </a:ext>
          </a:extLst>
        </p:spPr>
      </p:pic>
      <p:pic>
        <p:nvPicPr>
          <p:cNvPr id="3082" name="Picture 10" descr="https://pbs.twimg.com/profile_images/662708106/bbc.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01592" y="5391390"/>
            <a:ext cx="1592221" cy="1592221"/>
          </a:xfrm>
          <a:prstGeom prst="rect">
            <a:avLst/>
          </a:prstGeom>
          <a:noFill/>
          <a:extLst>
            <a:ext uri="{909E8E84-426E-40dd-AFC4-6F175D3DCCD1}">
              <a14:hiddenFill xmlns:a14="http://schemas.microsoft.com/office/drawing/2010/main" xmlns="">
                <a:solidFill>
                  <a:srgbClr val="FFFFFF"/>
                </a:solidFill>
              </a14:hiddenFill>
            </a:ext>
          </a:extLst>
        </p:spPr>
      </p:pic>
      <p:pic>
        <p:nvPicPr>
          <p:cNvPr id="3084" name="Picture 12" descr="http://upload.wikimedia.org/wikipedia/commons/thumb/6/69/Airbnb_Logo_B%C3%A9lo.svg/2000px-Airbnb_Logo_B%C3%A9l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64269" y="4635273"/>
            <a:ext cx="2078573" cy="649554"/>
          </a:xfrm>
          <a:prstGeom prst="rect">
            <a:avLst/>
          </a:prstGeom>
          <a:noFill/>
          <a:extLst>
            <a:ext uri="{909E8E84-426E-40dd-AFC4-6F175D3DCCD1}">
              <a14:hiddenFill xmlns:a14="http://schemas.microsoft.com/office/drawing/2010/main" xmlns="">
                <a:solidFill>
                  <a:srgbClr val="FFFFFF"/>
                </a:solidFill>
              </a14:hiddenFill>
            </a:ext>
          </a:extLst>
        </p:spPr>
      </p:pic>
      <p:pic>
        <p:nvPicPr>
          <p:cNvPr id="3086" name="Picture 14" descr="https://pbs.twimg.com/profile_images/1550954462/instagramIcon_400x40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15216" y="1622830"/>
            <a:ext cx="1187190" cy="1187190"/>
          </a:xfrm>
          <a:prstGeom prst="rect">
            <a:avLst/>
          </a:prstGeom>
          <a:noFill/>
          <a:extLst>
            <a:ext uri="{909E8E84-426E-40dd-AFC4-6F175D3DCCD1}">
              <a14:hiddenFill xmlns:a14="http://schemas.microsoft.com/office/drawing/2010/main" xmlns="">
                <a:solidFill>
                  <a:srgbClr val="FFFFFF"/>
                </a:solidFill>
              </a14:hiddenFill>
            </a:ext>
          </a:extLst>
        </p:spPr>
      </p:pic>
      <p:pic>
        <p:nvPicPr>
          <p:cNvPr id="3080" name="Picture 8" descr="http://www.justshea.org/uploads/8/9/9/5/8995741/1134541_orig.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6900" y="4537134"/>
            <a:ext cx="2679863" cy="845832"/>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2" descr="http://opinionexchange.lohudblogs.com/files/2013/01/flipboar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73464" y="1556432"/>
            <a:ext cx="1051586" cy="1323009"/>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www.toptal.com/uploads/blog/category/logo/291/react.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5162" y="2854191"/>
            <a:ext cx="1577383" cy="1577383"/>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p:cNvPicPr>
            <a:picLocks noChangeAspect="1"/>
          </p:cNvPicPr>
          <p:nvPr/>
        </p:nvPicPr>
        <p:blipFill>
          <a:blip r:embed="rId13"/>
          <a:stretch>
            <a:fillRect/>
          </a:stretch>
        </p:blipFill>
        <p:spPr>
          <a:xfrm>
            <a:off x="8708352" y="3110593"/>
            <a:ext cx="1340027" cy="1340027"/>
          </a:xfrm>
          <a:prstGeom prst="rect">
            <a:avLst/>
          </a:prstGeom>
        </p:spPr>
      </p:pic>
      <p:pic>
        <p:nvPicPr>
          <p:cNvPr id="6" name="Picture 5"/>
          <p:cNvPicPr>
            <a:picLocks noChangeAspect="1"/>
          </p:cNvPicPr>
          <p:nvPr/>
        </p:nvPicPr>
        <p:blipFill>
          <a:blip r:embed="rId14"/>
          <a:stretch>
            <a:fillRect/>
          </a:stretch>
        </p:blipFill>
        <p:spPr>
          <a:xfrm>
            <a:off x="4089033" y="3240018"/>
            <a:ext cx="1088825" cy="1088825"/>
          </a:xfrm>
          <a:prstGeom prst="rect">
            <a:avLst/>
          </a:prstGeom>
        </p:spPr>
      </p:pic>
      <p:pic>
        <p:nvPicPr>
          <p:cNvPr id="7" name="Picture 6"/>
          <p:cNvPicPr>
            <a:picLocks noChangeAspect="1"/>
          </p:cNvPicPr>
          <p:nvPr/>
        </p:nvPicPr>
        <p:blipFill>
          <a:blip r:embed="rId15"/>
          <a:stretch>
            <a:fillRect/>
          </a:stretch>
        </p:blipFill>
        <p:spPr>
          <a:xfrm>
            <a:off x="5708963" y="3482818"/>
            <a:ext cx="2427492" cy="605521"/>
          </a:xfrm>
          <a:prstGeom prst="rect">
            <a:avLst/>
          </a:prstGeom>
        </p:spPr>
      </p:pic>
      <p:pic>
        <p:nvPicPr>
          <p:cNvPr id="12" name="Picture 11"/>
          <p:cNvPicPr>
            <a:picLocks noChangeAspect="1"/>
          </p:cNvPicPr>
          <p:nvPr/>
        </p:nvPicPr>
        <p:blipFill>
          <a:blip r:embed="rId16"/>
          <a:stretch>
            <a:fillRect/>
          </a:stretch>
        </p:blipFill>
        <p:spPr>
          <a:xfrm>
            <a:off x="8416712" y="5690953"/>
            <a:ext cx="2423982" cy="773974"/>
          </a:xfrm>
          <a:prstGeom prst="rect">
            <a:avLst/>
          </a:prstGeom>
        </p:spPr>
      </p:pic>
    </p:spTree>
    <p:extLst>
      <p:ext uri="{BB962C8B-B14F-4D97-AF65-F5344CB8AC3E}">
        <p14:creationId xmlns:p14="http://schemas.microsoft.com/office/powerpoint/2010/main" val="320034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9-07 at 10.33.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878" y="-846620"/>
            <a:ext cx="12037122" cy="7523201"/>
          </a:xfrm>
          <a:prstGeom prst="rect">
            <a:avLst/>
          </a:prstGeom>
        </p:spPr>
      </p:pic>
    </p:spTree>
    <p:extLst>
      <p:ext uri="{BB962C8B-B14F-4D97-AF65-F5344CB8AC3E}">
        <p14:creationId xmlns:p14="http://schemas.microsoft.com/office/powerpoint/2010/main" val="193209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marL="0" indent="0" algn="ctr">
              <a:buNone/>
            </a:pPr>
            <a:endParaRPr lang="en-US" sz="4400" dirty="0"/>
          </a:p>
          <a:p>
            <a:pPr marL="0" indent="0" algn="ctr">
              <a:buNone/>
            </a:pPr>
            <a:r>
              <a:rPr lang="en-US" sz="4400" dirty="0" smtClean="0"/>
              <a:t>Isomorphic = true;</a:t>
            </a:r>
            <a:endParaRPr lang="en-US" sz="4400" dirty="0"/>
          </a:p>
        </p:txBody>
      </p:sp>
    </p:spTree>
    <p:extLst>
      <p:ext uri="{BB962C8B-B14F-4D97-AF65-F5344CB8AC3E}">
        <p14:creationId xmlns:p14="http://schemas.microsoft.com/office/powerpoint/2010/main" val="249299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23"/>
          </p:nvPr>
        </p:nvSpPr>
        <p:spPr/>
        <p:txBody>
          <a:bodyPr/>
          <a:lstStyle/>
          <a:p>
            <a:pPr marL="0" indent="0">
              <a:buNone/>
            </a:pPr>
            <a:r>
              <a:rPr lang="en-US" dirty="0"/>
              <a:t>S</a:t>
            </a:r>
            <a:r>
              <a:rPr lang="en-US" dirty="0" smtClean="0"/>
              <a:t>ervice returns rendered HTML</a:t>
            </a:r>
          </a:p>
          <a:p>
            <a:pPr marL="0" indent="0">
              <a:buNone/>
            </a:pPr>
            <a:r>
              <a:rPr lang="en-US" dirty="0" smtClean="0"/>
              <a:t>Keep your current server-side tech</a:t>
            </a:r>
          </a:p>
          <a:p>
            <a:pPr marL="0" indent="0">
              <a:buNone/>
            </a:pPr>
            <a:r>
              <a:rPr lang="en-US" dirty="0" smtClean="0"/>
              <a:t>Add React incrementally</a:t>
            </a:r>
          </a:p>
        </p:txBody>
      </p:sp>
      <p:sp>
        <p:nvSpPr>
          <p:cNvPr id="5" name="Text Placeholder 4"/>
          <p:cNvSpPr>
            <a:spLocks noGrp="1"/>
          </p:cNvSpPr>
          <p:nvPr>
            <p:ph type="body" sz="quarter" idx="18"/>
          </p:nvPr>
        </p:nvSpPr>
        <p:spPr/>
        <p:txBody>
          <a:bodyPr>
            <a:normAutofit/>
          </a:bodyPr>
          <a:lstStyle/>
          <a:p>
            <a:r>
              <a:rPr lang="en-US" dirty="0" smtClean="0"/>
              <a:t>2. React Rendering Service</a:t>
            </a:r>
            <a:endParaRPr lang="en-US" dirty="0"/>
          </a:p>
        </p:txBody>
      </p:sp>
      <p:sp>
        <p:nvSpPr>
          <p:cNvPr id="2" name="Content Placeholder 1"/>
          <p:cNvSpPr>
            <a:spLocks noGrp="1"/>
          </p:cNvSpPr>
          <p:nvPr>
            <p:ph sz="quarter" idx="22"/>
          </p:nvPr>
        </p:nvSpPr>
        <p:spPr/>
        <p:txBody>
          <a:bodyPr>
            <a:normAutofit/>
          </a:bodyPr>
          <a:lstStyle/>
          <a:p>
            <a:pPr marL="0" indent="0">
              <a:buNone/>
            </a:pPr>
            <a:r>
              <a:rPr lang="en-US" dirty="0" smtClean="0"/>
              <a:t>Node renders React components</a:t>
            </a:r>
          </a:p>
          <a:p>
            <a:pPr marL="0" indent="0">
              <a:buNone/>
            </a:pPr>
            <a:r>
              <a:rPr lang="en-US" dirty="0" smtClean="0"/>
              <a:t>Work in JS everywhere</a:t>
            </a:r>
          </a:p>
          <a:p>
            <a:pPr marL="0" indent="0">
              <a:buNone/>
            </a:pPr>
            <a:r>
              <a:rPr lang="en-US" dirty="0"/>
              <a:t>R</a:t>
            </a:r>
            <a:r>
              <a:rPr lang="en-US" dirty="0" smtClean="0"/>
              <a:t>euse all code on client &amp; server</a:t>
            </a:r>
            <a:br>
              <a:rPr lang="en-US" dirty="0" smtClean="0"/>
            </a:br>
            <a:endParaRPr lang="en-US" dirty="0" smtClean="0"/>
          </a:p>
        </p:txBody>
      </p:sp>
      <p:sp>
        <p:nvSpPr>
          <p:cNvPr id="4" name="Text Placeholder 3"/>
          <p:cNvSpPr>
            <a:spLocks noGrp="1"/>
          </p:cNvSpPr>
          <p:nvPr>
            <p:ph type="body" sz="quarter" idx="17"/>
          </p:nvPr>
        </p:nvSpPr>
        <p:spPr/>
        <p:txBody>
          <a:bodyPr>
            <a:normAutofit/>
          </a:bodyPr>
          <a:lstStyle/>
          <a:p>
            <a:r>
              <a:rPr lang="en-US" dirty="0" smtClean="0"/>
              <a:t>1. Node Server-side Rendering</a:t>
            </a:r>
            <a:endParaRPr lang="en-US" dirty="0"/>
          </a:p>
        </p:txBody>
      </p:sp>
      <p:sp>
        <p:nvSpPr>
          <p:cNvPr id="3" name="Title 2"/>
          <p:cNvSpPr>
            <a:spLocks noGrp="1"/>
          </p:cNvSpPr>
          <p:nvPr>
            <p:ph type="title"/>
          </p:nvPr>
        </p:nvSpPr>
        <p:spPr/>
        <p:txBody>
          <a:bodyPr/>
          <a:lstStyle/>
          <a:p>
            <a:r>
              <a:rPr lang="en-US" dirty="0" smtClean="0"/>
              <a:t>Two Approaches</a:t>
            </a:r>
            <a:endParaRPr lang="en-US" dirty="0"/>
          </a:p>
        </p:txBody>
      </p:sp>
    </p:spTree>
    <p:extLst>
      <p:ext uri="{BB962C8B-B14F-4D97-AF65-F5344CB8AC3E}">
        <p14:creationId xmlns:p14="http://schemas.microsoft.com/office/powerpoint/2010/main" val="107323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22069" y="2403796"/>
            <a:ext cx="1527071" cy="110362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solidFill>
                  <a:srgbClr val="58595B"/>
                </a:solidFill>
              </a:rPr>
              <a:t>Node Web Service</a:t>
            </a:r>
          </a:p>
        </p:txBody>
      </p:sp>
      <p:sp>
        <p:nvSpPr>
          <p:cNvPr id="5" name="Rectangle 4"/>
          <p:cNvSpPr/>
          <p:nvPr/>
        </p:nvSpPr>
        <p:spPr>
          <a:xfrm>
            <a:off x="393107" y="2374778"/>
            <a:ext cx="2148177" cy="110362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solidFill>
                  <a:schemeClr val="tx1"/>
                </a:solidFill>
              </a:rPr>
              <a:t>Website</a:t>
            </a:r>
          </a:p>
          <a:p>
            <a:pPr algn="ctr"/>
            <a:r>
              <a:rPr lang="en-US" dirty="0" smtClean="0">
                <a:solidFill>
                  <a:schemeClr val="bg1">
                    <a:lumMod val="65000"/>
                  </a:schemeClr>
                </a:solidFill>
              </a:rPr>
              <a:t>(Ruby, .NET, Python, whatever)</a:t>
            </a:r>
          </a:p>
        </p:txBody>
      </p:sp>
      <p:cxnSp>
        <p:nvCxnSpPr>
          <p:cNvPr id="7" name="Straight Arrow Connector 6"/>
          <p:cNvCxnSpPr>
            <a:stCxn id="5" idx="3"/>
            <a:endCxn id="4" idx="1"/>
          </p:cNvCxnSpPr>
          <p:nvPr/>
        </p:nvCxnSpPr>
        <p:spPr>
          <a:xfrm>
            <a:off x="2541284" y="2926593"/>
            <a:ext cx="2780785" cy="29018"/>
          </a:xfrm>
          <a:prstGeom prst="straightConnector1">
            <a:avLst/>
          </a:prstGeom>
          <a:ln>
            <a:headEnd type="none"/>
            <a:tailEnd type="arrow"/>
          </a:ln>
        </p:spPr>
        <p:style>
          <a:lnRef idx="1">
            <a:schemeClr val="accent3"/>
          </a:lnRef>
          <a:fillRef idx="0">
            <a:schemeClr val="accent3"/>
          </a:fillRef>
          <a:effectRef idx="0">
            <a:schemeClr val="accent3"/>
          </a:effectRef>
          <a:fontRef idx="minor">
            <a:schemeClr val="tx1"/>
          </a:fontRef>
        </p:style>
      </p:cxnSp>
      <p:sp>
        <p:nvSpPr>
          <p:cNvPr id="12" name="Rectangle 11"/>
          <p:cNvSpPr/>
          <p:nvPr/>
        </p:nvSpPr>
        <p:spPr>
          <a:xfrm>
            <a:off x="9677696" y="2435252"/>
            <a:ext cx="1527071" cy="110362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solidFill>
                  <a:srgbClr val="58595B"/>
                </a:solidFill>
              </a:rPr>
              <a:t>React Component</a:t>
            </a:r>
          </a:p>
        </p:txBody>
      </p:sp>
      <p:cxnSp>
        <p:nvCxnSpPr>
          <p:cNvPr id="14" name="Straight Arrow Connector 13"/>
          <p:cNvCxnSpPr>
            <a:stCxn id="4" idx="3"/>
            <a:endCxn id="12" idx="1"/>
          </p:cNvCxnSpPr>
          <p:nvPr/>
        </p:nvCxnSpPr>
        <p:spPr>
          <a:xfrm>
            <a:off x="6849140" y="2955611"/>
            <a:ext cx="2828556" cy="31456"/>
          </a:xfrm>
          <a:prstGeom prst="straightConnector1">
            <a:avLst/>
          </a:prstGeom>
          <a:ln>
            <a:headEnd type="none"/>
            <a:tailEnd type="arrow"/>
          </a:ln>
        </p:spPr>
        <p:style>
          <a:lnRef idx="1">
            <a:schemeClr val="accent3"/>
          </a:lnRef>
          <a:fillRef idx="0">
            <a:schemeClr val="accent3"/>
          </a:fillRef>
          <a:effectRef idx="0">
            <a:schemeClr val="accent3"/>
          </a:effectRef>
          <a:fontRef idx="minor">
            <a:schemeClr val="tx1"/>
          </a:fontRef>
        </p:style>
      </p:cxnSp>
      <p:sp>
        <p:nvSpPr>
          <p:cNvPr id="16" name="TextBox 15"/>
          <p:cNvSpPr txBox="1"/>
          <p:nvPr/>
        </p:nvSpPr>
        <p:spPr>
          <a:xfrm>
            <a:off x="3114620" y="2434033"/>
            <a:ext cx="1544012" cy="369332"/>
          </a:xfrm>
          <a:prstGeom prst="rect">
            <a:avLst/>
          </a:prstGeom>
          <a:noFill/>
        </p:spPr>
        <p:txBody>
          <a:bodyPr wrap="none" rtlCol="0">
            <a:spAutoFit/>
          </a:bodyPr>
          <a:lstStyle/>
          <a:p>
            <a:r>
              <a:rPr lang="en-US" dirty="0" smtClean="0"/>
              <a:t>HTTP Request</a:t>
            </a:r>
            <a:endParaRPr lang="en-US" dirty="0"/>
          </a:p>
        </p:txBody>
      </p:sp>
      <p:sp>
        <p:nvSpPr>
          <p:cNvPr id="17" name="TextBox 16"/>
          <p:cNvSpPr txBox="1"/>
          <p:nvPr/>
        </p:nvSpPr>
        <p:spPr>
          <a:xfrm>
            <a:off x="7152737" y="2450368"/>
            <a:ext cx="2255692" cy="369332"/>
          </a:xfrm>
          <a:prstGeom prst="rect">
            <a:avLst/>
          </a:prstGeom>
          <a:noFill/>
        </p:spPr>
        <p:txBody>
          <a:bodyPr wrap="none" rtlCol="0">
            <a:spAutoFit/>
          </a:bodyPr>
          <a:lstStyle/>
          <a:p>
            <a:r>
              <a:rPr lang="en-US" dirty="0" smtClean="0"/>
              <a:t>React.RenderToString</a:t>
            </a:r>
            <a:endParaRPr lang="en-US" dirty="0"/>
          </a:p>
        </p:txBody>
      </p:sp>
      <p:sp>
        <p:nvSpPr>
          <p:cNvPr id="18" name="Title 2"/>
          <p:cNvSpPr txBox="1">
            <a:spLocks/>
          </p:cNvSpPr>
          <p:nvPr/>
        </p:nvSpPr>
        <p:spPr>
          <a:xfrm>
            <a:off x="617569" y="489567"/>
            <a:ext cx="10979183" cy="946664"/>
          </a:xfrm>
          <a:prstGeom prst="rect">
            <a:avLst/>
          </a:prstGeom>
        </p:spPr>
        <p:txBody>
          <a:bodyPr/>
          <a:lstStyle>
            <a:lvl1pPr algn="ctr" defTabSz="586116" rtl="0" eaLnBrk="1" latinLnBrk="0" hangingPunct="1">
              <a:lnSpc>
                <a:spcPct val="85000"/>
              </a:lnSpc>
              <a:spcBef>
                <a:spcPct val="0"/>
              </a:spcBef>
              <a:buNone/>
              <a:defRPr sz="4400" b="0" i="0" kern="1200" cap="none" baseline="0">
                <a:solidFill>
                  <a:schemeClr val="accent1"/>
                </a:solidFill>
                <a:latin typeface="+mj-lt"/>
                <a:ea typeface="+mj-ea"/>
                <a:cs typeface="Arial"/>
              </a:defRPr>
            </a:lvl1pPr>
          </a:lstStyle>
          <a:p>
            <a:r>
              <a:rPr lang="en-US" dirty="0" smtClean="0"/>
              <a:t>React Rendering Web Service</a:t>
            </a:r>
            <a:endParaRPr lang="en-US" dirty="0"/>
          </a:p>
        </p:txBody>
      </p:sp>
      <p:sp>
        <p:nvSpPr>
          <p:cNvPr id="19" name="Rectangular Callout 18"/>
          <p:cNvSpPr/>
          <p:nvPr/>
        </p:nvSpPr>
        <p:spPr>
          <a:xfrm>
            <a:off x="302390" y="3794670"/>
            <a:ext cx="5231352" cy="771031"/>
          </a:xfrm>
          <a:prstGeom prst="wedgeRectCallout">
            <a:avLst>
              <a:gd name="adj1" fmla="val 20884"/>
              <a:gd name="adj2" fmla="val -14719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myApi.com?</a:t>
            </a:r>
            <a:r>
              <a:rPr lang="en-US" dirty="0" err="1"/>
              <a:t>component</a:t>
            </a:r>
            <a:r>
              <a:rPr lang="en-US" dirty="0"/>
              <a:t>=</a:t>
            </a:r>
            <a:r>
              <a:rPr lang="en-US" dirty="0" smtClean="0"/>
              <a:t>App</a:t>
            </a:r>
            <a:br>
              <a:rPr lang="en-US" dirty="0" smtClean="0"/>
            </a:br>
            <a:r>
              <a:rPr lang="en-US" dirty="0" smtClean="0"/>
              <a:t>&amp;</a:t>
            </a:r>
            <a:r>
              <a:rPr lang="en-US" dirty="0"/>
              <a:t>props=%7B%</a:t>
            </a:r>
            <a:r>
              <a:rPr lang="en-US" dirty="0" smtClean="0"/>
              <a:t>22name</a:t>
            </a:r>
            <a:r>
              <a:rPr lang="en-US" dirty="0"/>
              <a:t>%22%3A%22Cory%</a:t>
            </a:r>
            <a:r>
              <a:rPr lang="en-US" dirty="0" smtClean="0"/>
              <a:t>22%</a:t>
            </a:r>
            <a:r>
              <a:rPr lang="en-US" dirty="0"/>
              <a:t>7D </a:t>
            </a:r>
          </a:p>
        </p:txBody>
      </p:sp>
      <p:cxnSp>
        <p:nvCxnSpPr>
          <p:cNvPr id="20" name="Straight Arrow Connector 19"/>
          <p:cNvCxnSpPr/>
          <p:nvPr/>
        </p:nvCxnSpPr>
        <p:spPr>
          <a:xfrm>
            <a:off x="2495924" y="3092893"/>
            <a:ext cx="2828556" cy="31456"/>
          </a:xfrm>
          <a:prstGeom prst="straightConnector1">
            <a:avLst/>
          </a:prstGeom>
          <a:ln>
            <a:headEnd type="arrow"/>
            <a:tailEnd type="none"/>
          </a:ln>
        </p:spPr>
        <p:style>
          <a:lnRef idx="1">
            <a:schemeClr val="accent3"/>
          </a:lnRef>
          <a:fillRef idx="0">
            <a:schemeClr val="accent3"/>
          </a:fillRef>
          <a:effectRef idx="0">
            <a:schemeClr val="accent3"/>
          </a:effectRef>
          <a:fontRef idx="minor">
            <a:schemeClr val="tx1"/>
          </a:fontRef>
        </p:style>
      </p:cxnSp>
      <p:sp>
        <p:nvSpPr>
          <p:cNvPr id="21" name="TextBox 20"/>
          <p:cNvSpPr txBox="1"/>
          <p:nvPr/>
        </p:nvSpPr>
        <p:spPr>
          <a:xfrm>
            <a:off x="3525258" y="3192378"/>
            <a:ext cx="748923" cy="369332"/>
          </a:xfrm>
          <a:prstGeom prst="rect">
            <a:avLst/>
          </a:prstGeom>
          <a:noFill/>
        </p:spPr>
        <p:txBody>
          <a:bodyPr wrap="none" rtlCol="0">
            <a:spAutoFit/>
          </a:bodyPr>
          <a:lstStyle/>
          <a:p>
            <a:r>
              <a:rPr lang="en-US" dirty="0" smtClean="0"/>
              <a:t>HTML</a:t>
            </a:r>
            <a:endParaRPr lang="en-US" dirty="0"/>
          </a:p>
        </p:txBody>
      </p:sp>
    </p:spTree>
    <p:extLst>
      <p:ext uri="{BB962C8B-B14F-4D97-AF65-F5344CB8AC3E}">
        <p14:creationId xmlns:p14="http://schemas.microsoft.com/office/powerpoint/2010/main" val="18783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6" grpId="0"/>
      <p:bldP spid="17" grpId="0"/>
      <p:bldP spid="19" grpId="0" animBg="1"/>
      <p:bldP spid="21"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p:txBody>
          <a:bodyPr/>
          <a:lstStyle/>
          <a:p>
            <a:r>
              <a:rPr lang="en-US" dirty="0" smtClean="0"/>
              <a:t>DEMO</a:t>
            </a:r>
            <a:endParaRPr lang="en-US" dirty="0"/>
          </a:p>
        </p:txBody>
      </p:sp>
      <p:sp>
        <p:nvSpPr>
          <p:cNvPr id="5" name="Title 4"/>
          <p:cNvSpPr>
            <a:spLocks noGrp="1"/>
          </p:cNvSpPr>
          <p:nvPr>
            <p:ph type="title"/>
          </p:nvPr>
        </p:nvSpPr>
        <p:spPr/>
        <p:txBody>
          <a:bodyPr/>
          <a:lstStyle/>
          <a:p>
            <a:r>
              <a:rPr lang="en-US" dirty="0" smtClean="0"/>
              <a:t>React Rendering Web Service</a:t>
            </a:r>
            <a:endParaRPr lang="en-US" dirty="0"/>
          </a:p>
        </p:txBody>
      </p:sp>
    </p:spTree>
    <p:extLst>
      <p:ext uri="{BB962C8B-B14F-4D97-AF65-F5344CB8AC3E}">
        <p14:creationId xmlns:p14="http://schemas.microsoft.com/office/powerpoint/2010/main" val="276754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normAutofit/>
          </a:bodyPr>
          <a:lstStyle/>
          <a:p>
            <a:pPr marL="0" indent="0" algn="ctr">
              <a:buNone/>
            </a:pPr>
            <a:endParaRPr lang="en-US" sz="3200" dirty="0" smtClean="0"/>
          </a:p>
          <a:p>
            <a:pPr marL="0" indent="0" algn="ctr">
              <a:buNone/>
            </a:pPr>
            <a:endParaRPr lang="en-US" sz="3200" dirty="0"/>
          </a:p>
          <a:p>
            <a:pPr marL="0" indent="0" algn="ctr">
              <a:buNone/>
            </a:pPr>
            <a:r>
              <a:rPr lang="en-US" sz="3200" dirty="0" err="1" smtClean="0"/>
              <a:t>github.com</a:t>
            </a:r>
            <a:r>
              <a:rPr lang="en-US" sz="3200" dirty="0"/>
              <a:t>/</a:t>
            </a:r>
            <a:r>
              <a:rPr lang="en-US" sz="3200" dirty="0" err="1" smtClean="0"/>
              <a:t>coryhouse</a:t>
            </a:r>
            <a:endParaRPr lang="en-US" sz="3200" dirty="0"/>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795037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creen Shot 2015-06-17 at 2.44.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Tree>
    <p:extLst>
      <p:ext uri="{BB962C8B-B14F-4D97-AF65-F5344CB8AC3E}">
        <p14:creationId xmlns:p14="http://schemas.microsoft.com/office/powerpoint/2010/main" val="260337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p:txBody>
          <a:bodyPr/>
          <a:lstStyle/>
          <a:p>
            <a:r>
              <a:rPr lang="en-US" dirty="0" smtClean="0"/>
              <a:t>DEMO</a:t>
            </a:r>
            <a:endParaRPr lang="en-US" dirty="0"/>
          </a:p>
        </p:txBody>
      </p:sp>
      <p:sp>
        <p:nvSpPr>
          <p:cNvPr id="5" name="Title 4"/>
          <p:cNvSpPr>
            <a:spLocks noGrp="1"/>
          </p:cNvSpPr>
          <p:nvPr>
            <p:ph type="title"/>
          </p:nvPr>
        </p:nvSpPr>
        <p:spPr/>
        <p:txBody>
          <a:bodyPr/>
          <a:lstStyle/>
          <a:p>
            <a:r>
              <a:rPr lang="en-US" dirty="0" smtClean="0"/>
              <a:t>ReactJS.NET</a:t>
            </a:r>
            <a:endParaRPr lang="en-US" dirty="0"/>
          </a:p>
        </p:txBody>
      </p:sp>
    </p:spTree>
    <p:extLst>
      <p:ext uri="{BB962C8B-B14F-4D97-AF65-F5344CB8AC3E}">
        <p14:creationId xmlns:p14="http://schemas.microsoft.com/office/powerpoint/2010/main" val="425346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7569" y="2545894"/>
            <a:ext cx="10979183" cy="1570983"/>
          </a:xfrm>
        </p:spPr>
        <p:txBody>
          <a:bodyPr/>
          <a:lstStyle/>
          <a:p>
            <a:r>
              <a:rPr lang="en-US" dirty="0" smtClean="0">
                <a:solidFill>
                  <a:schemeClr val="bg1"/>
                </a:solidFill>
              </a:rPr>
              <a:t>Some Final Thoughts…</a:t>
            </a:r>
            <a:endParaRPr lang="en-US" dirty="0">
              <a:solidFill>
                <a:schemeClr val="bg1"/>
              </a:solidFill>
            </a:endParaRPr>
          </a:p>
        </p:txBody>
      </p:sp>
    </p:spTree>
    <p:extLst>
      <p:ext uri="{BB962C8B-B14F-4D97-AF65-F5344CB8AC3E}">
        <p14:creationId xmlns:p14="http://schemas.microsoft.com/office/powerpoint/2010/main" val="83391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a:t>Extra A</a:t>
            </a:r>
            <a:r>
              <a:rPr lang="en-US" dirty="0" smtClean="0"/>
              <a:t>bstractions</a:t>
            </a:r>
            <a:endParaRPr lang="en-US" dirty="0"/>
          </a:p>
        </p:txBody>
      </p:sp>
      <p:sp>
        <p:nvSpPr>
          <p:cNvPr id="3" name="Text Placeholder 2"/>
          <p:cNvSpPr>
            <a:spLocks noGrp="1"/>
          </p:cNvSpPr>
          <p:nvPr>
            <p:ph type="body" sz="quarter" idx="15"/>
          </p:nvPr>
        </p:nvSpPr>
        <p:spPr/>
        <p:txBody>
          <a:bodyPr/>
          <a:lstStyle/>
          <a:p>
            <a:r>
              <a:rPr lang="en-US" dirty="0" smtClean="0"/>
              <a:t>Complexity</a:t>
            </a:r>
            <a:endParaRPr lang="en-US" dirty="0"/>
          </a:p>
        </p:txBody>
      </p:sp>
      <p:sp>
        <p:nvSpPr>
          <p:cNvPr id="4" name="Text Placeholder 3"/>
          <p:cNvSpPr>
            <a:spLocks noGrp="1"/>
          </p:cNvSpPr>
          <p:nvPr>
            <p:ph type="body" sz="quarter" idx="14"/>
          </p:nvPr>
        </p:nvSpPr>
        <p:spPr/>
        <p:txBody>
          <a:bodyPr/>
          <a:lstStyle/>
          <a:p>
            <a:r>
              <a:rPr lang="en-US" dirty="0" smtClean="0"/>
              <a:t>Isomorphic Tech</a:t>
            </a:r>
            <a:endParaRPr lang="en-US" dirty="0"/>
          </a:p>
        </p:txBody>
      </p:sp>
      <p:sp>
        <p:nvSpPr>
          <p:cNvPr id="5" name="Title 4"/>
          <p:cNvSpPr>
            <a:spLocks noGrp="1"/>
          </p:cNvSpPr>
          <p:nvPr>
            <p:ph type="title"/>
          </p:nvPr>
        </p:nvSpPr>
        <p:spPr/>
        <p:txBody>
          <a:bodyPr/>
          <a:lstStyle/>
          <a:p>
            <a:r>
              <a:rPr lang="en-US" dirty="0" smtClean="0"/>
              <a:t>What Did Isomorphic Cost Us?</a:t>
            </a:r>
            <a:endParaRPr lang="en-US" dirty="0"/>
          </a:p>
        </p:txBody>
      </p:sp>
    </p:spTree>
    <p:extLst>
      <p:ext uri="{BB962C8B-B14F-4D97-AF65-F5344CB8AC3E}">
        <p14:creationId xmlns:p14="http://schemas.microsoft.com/office/powerpoint/2010/main" val="91965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a:t>Web </a:t>
            </a:r>
            <a:r>
              <a:rPr lang="en-US" dirty="0" smtClean="0"/>
              <a:t>1.0</a:t>
            </a:r>
            <a:endParaRPr lang="en-US" dirty="0"/>
          </a:p>
        </p:txBody>
      </p:sp>
      <p:sp>
        <p:nvSpPr>
          <p:cNvPr id="3" name="Text Placeholder 2"/>
          <p:cNvSpPr>
            <a:spLocks noGrp="1"/>
          </p:cNvSpPr>
          <p:nvPr>
            <p:ph type="body" sz="quarter" idx="15"/>
          </p:nvPr>
        </p:nvSpPr>
        <p:spPr/>
        <p:txBody>
          <a:bodyPr/>
          <a:lstStyle/>
          <a:p>
            <a:r>
              <a:rPr lang="en-US" dirty="0" smtClean="0"/>
              <a:t>Limit Interactions</a:t>
            </a:r>
            <a:endParaRPr lang="en-US" dirty="0"/>
          </a:p>
        </p:txBody>
      </p:sp>
      <p:sp>
        <p:nvSpPr>
          <p:cNvPr id="4" name="Text Placeholder 3"/>
          <p:cNvSpPr>
            <a:spLocks noGrp="1"/>
          </p:cNvSpPr>
          <p:nvPr>
            <p:ph type="body" sz="quarter" idx="14"/>
          </p:nvPr>
        </p:nvSpPr>
        <p:spPr/>
        <p:txBody>
          <a:bodyPr/>
          <a:lstStyle/>
          <a:p>
            <a:r>
              <a:rPr lang="en-US" dirty="0" smtClean="0"/>
              <a:t>Warn</a:t>
            </a:r>
            <a:endParaRPr lang="en-US" dirty="0"/>
          </a:p>
        </p:txBody>
      </p:sp>
      <p:sp>
        <p:nvSpPr>
          <p:cNvPr id="5" name="Title 4"/>
          <p:cNvSpPr>
            <a:spLocks noGrp="1"/>
          </p:cNvSpPr>
          <p:nvPr>
            <p:ph type="title"/>
          </p:nvPr>
        </p:nvSpPr>
        <p:spPr>
          <a:xfrm>
            <a:off x="605371" y="187202"/>
            <a:ext cx="10991380" cy="2018722"/>
          </a:xfrm>
        </p:spPr>
        <p:txBody>
          <a:bodyPr/>
          <a:lstStyle/>
          <a:p>
            <a:r>
              <a:rPr lang="en-US" dirty="0" smtClean="0"/>
              <a:t>Interactions Before Full Load</a:t>
            </a:r>
            <a:br>
              <a:rPr lang="en-US" dirty="0" smtClean="0"/>
            </a:br>
            <a:r>
              <a:rPr lang="en-US" sz="3600" dirty="0" smtClean="0">
                <a:solidFill>
                  <a:schemeClr val="accent2"/>
                </a:solidFill>
              </a:rPr>
              <a:t>3 Options</a:t>
            </a:r>
            <a:endParaRPr lang="en-US" sz="3600" dirty="0">
              <a:solidFill>
                <a:schemeClr val="accent2"/>
              </a:solidFill>
            </a:endParaRPr>
          </a:p>
        </p:txBody>
      </p:sp>
    </p:spTree>
    <p:extLst>
      <p:ext uri="{BB962C8B-B14F-4D97-AF65-F5344CB8AC3E}">
        <p14:creationId xmlns:p14="http://schemas.microsoft.com/office/powerpoint/2010/main" val="1773047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569" y="2046742"/>
            <a:ext cx="10979183" cy="1570983"/>
          </a:xfrm>
        </p:spPr>
        <p:txBody>
          <a:bodyPr/>
          <a:lstStyle/>
          <a:p>
            <a:r>
              <a:rPr lang="en-US" dirty="0" smtClean="0">
                <a:solidFill>
                  <a:schemeClr val="tx1"/>
                </a:solidFill>
              </a:rPr>
              <a:t>Isomorphic</a:t>
            </a:r>
            <a:r>
              <a:rPr lang="en-US" dirty="0">
                <a:solidFill>
                  <a:schemeClr val="tx1"/>
                </a:solidFill>
              </a:rPr>
              <a:t> w</a:t>
            </a:r>
            <a:r>
              <a:rPr lang="en-US" dirty="0" smtClean="0">
                <a:solidFill>
                  <a:schemeClr val="tx1"/>
                </a:solidFill>
              </a:rPr>
              <a:t>ill </a:t>
            </a:r>
            <a:r>
              <a:rPr lang="en-US" dirty="0">
                <a:solidFill>
                  <a:schemeClr val="tx1"/>
                </a:solidFill>
              </a:rPr>
              <a:t>b</a:t>
            </a:r>
            <a:r>
              <a:rPr lang="en-US" dirty="0" smtClean="0">
                <a:solidFill>
                  <a:schemeClr val="tx1"/>
                </a:solidFill>
              </a:rPr>
              <a:t>e </a:t>
            </a:r>
            <a:r>
              <a:rPr lang="en-US" dirty="0">
                <a:solidFill>
                  <a:schemeClr val="tx1"/>
                </a:solidFill>
              </a:rPr>
              <a:t>e</a:t>
            </a:r>
            <a:r>
              <a:rPr lang="en-US" dirty="0" smtClean="0">
                <a:solidFill>
                  <a:schemeClr val="tx1"/>
                </a:solidFill>
              </a:rPr>
              <a:t>asy.</a:t>
            </a:r>
            <a:br>
              <a:rPr lang="en-US" dirty="0" smtClean="0">
                <a:solidFill>
                  <a:schemeClr val="tx1"/>
                </a:solidFill>
              </a:rPr>
            </a:br>
            <a:r>
              <a:rPr lang="en-US" dirty="0" smtClean="0">
                <a:solidFill>
                  <a:schemeClr val="tx1"/>
                </a:solidFill>
              </a:rPr>
              <a:t>But it’s not, </a:t>
            </a:r>
            <a:r>
              <a:rPr lang="en-US" dirty="0"/>
              <a:t>y</a:t>
            </a:r>
            <a:r>
              <a:rPr lang="en-US" dirty="0" smtClean="0"/>
              <a:t>et.</a:t>
            </a:r>
            <a:endParaRPr lang="en-US" dirty="0"/>
          </a:p>
        </p:txBody>
      </p:sp>
    </p:spTree>
    <p:extLst>
      <p:ext uri="{BB962C8B-B14F-4D97-AF65-F5344CB8AC3E}">
        <p14:creationId xmlns:p14="http://schemas.microsoft.com/office/powerpoint/2010/main" val="326168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marL="0" indent="0" algn="ctr">
              <a:buNone/>
            </a:pPr>
            <a:endParaRPr lang="en-US" sz="4400" dirty="0" smtClean="0"/>
          </a:p>
          <a:p>
            <a:pPr marL="0" indent="0" algn="ctr">
              <a:buNone/>
            </a:pPr>
            <a:r>
              <a:rPr lang="en-US" sz="4400" dirty="0" smtClean="0"/>
              <a:t>Yes Cory, that would be awesome.</a:t>
            </a:r>
          </a:p>
          <a:p>
            <a:pPr marL="0" indent="0" algn="ctr">
              <a:buNone/>
            </a:pPr>
            <a:r>
              <a:rPr lang="en-US" sz="4400" dirty="0" smtClean="0">
                <a:solidFill>
                  <a:schemeClr val="accent1"/>
                </a:solidFill>
              </a:rPr>
              <a:t>Show me that.</a:t>
            </a:r>
            <a:endParaRPr lang="en-US" sz="4400" dirty="0">
              <a:solidFill>
                <a:schemeClr val="accent1"/>
              </a:solidFill>
            </a:endParaRPr>
          </a:p>
        </p:txBody>
      </p:sp>
    </p:spTree>
    <p:extLst>
      <p:ext uri="{BB962C8B-B14F-4D97-AF65-F5344CB8AC3E}">
        <p14:creationId xmlns:p14="http://schemas.microsoft.com/office/powerpoint/2010/main" val="62612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234666" y="850969"/>
            <a:ext cx="5161473" cy="5161473"/>
          </a:xfrm>
          <a:prstGeom prst="ellipse">
            <a:avLst/>
          </a:prstGeom>
          <a:solidFill>
            <a:schemeClr val="bg1"/>
          </a:solidFill>
          <a:ln>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sp>
        <p:nvSpPr>
          <p:cNvPr id="8" name="Oval 7"/>
          <p:cNvSpPr/>
          <p:nvPr/>
        </p:nvSpPr>
        <p:spPr>
          <a:xfrm>
            <a:off x="575844" y="850969"/>
            <a:ext cx="5161473" cy="5161473"/>
          </a:xfrm>
          <a:prstGeom prst="ellipse">
            <a:avLst/>
          </a:prstGeom>
          <a:noFill/>
          <a:ln>
            <a:solidFill>
              <a:schemeClr val="bg2">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sp>
        <p:nvSpPr>
          <p:cNvPr id="9" name="TextBox 8"/>
          <p:cNvSpPr txBox="1"/>
          <p:nvPr/>
        </p:nvSpPr>
        <p:spPr>
          <a:xfrm>
            <a:off x="5524960" y="2693041"/>
            <a:ext cx="1716468" cy="1754327"/>
          </a:xfrm>
          <a:prstGeom prst="rect">
            <a:avLst/>
          </a:prstGeom>
          <a:noFill/>
        </p:spPr>
        <p:txBody>
          <a:bodyPr wrap="none" rtlCol="0">
            <a:spAutoFit/>
          </a:bodyPr>
          <a:lstStyle/>
          <a:p>
            <a:pPr algn="ctr"/>
            <a:r>
              <a:rPr lang="en-US" dirty="0" smtClean="0"/>
              <a:t>React</a:t>
            </a:r>
          </a:p>
          <a:p>
            <a:pPr algn="ctr"/>
            <a:r>
              <a:rPr lang="en-US" dirty="0" smtClean="0"/>
              <a:t>React Router</a:t>
            </a:r>
          </a:p>
          <a:p>
            <a:pPr algn="ctr"/>
            <a:r>
              <a:rPr lang="en-US" dirty="0" smtClean="0"/>
              <a:t>Isomorphic Flux</a:t>
            </a:r>
          </a:p>
          <a:p>
            <a:pPr algn="ctr"/>
            <a:r>
              <a:rPr lang="en-US" dirty="0" err="1" smtClean="0"/>
              <a:t>Superagent</a:t>
            </a:r>
            <a:endParaRPr lang="en-US" dirty="0" smtClean="0"/>
          </a:p>
          <a:p>
            <a:pPr algn="ctr"/>
            <a:r>
              <a:rPr lang="en-US" dirty="0" smtClean="0"/>
              <a:t>Moment</a:t>
            </a:r>
          </a:p>
          <a:p>
            <a:pPr algn="ctr"/>
            <a:r>
              <a:rPr lang="en-US" dirty="0"/>
              <a:t>C</a:t>
            </a:r>
            <a:r>
              <a:rPr lang="en-US" dirty="0" smtClean="0"/>
              <a:t>ookie</a:t>
            </a:r>
          </a:p>
        </p:txBody>
      </p:sp>
      <p:sp>
        <p:nvSpPr>
          <p:cNvPr id="10" name="TextBox 9"/>
          <p:cNvSpPr txBox="1"/>
          <p:nvPr/>
        </p:nvSpPr>
        <p:spPr>
          <a:xfrm>
            <a:off x="8045174" y="3247041"/>
            <a:ext cx="2159566" cy="369332"/>
          </a:xfrm>
          <a:prstGeom prst="rect">
            <a:avLst/>
          </a:prstGeom>
          <a:noFill/>
        </p:spPr>
        <p:txBody>
          <a:bodyPr wrap="none" rtlCol="0">
            <a:spAutoFit/>
          </a:bodyPr>
          <a:lstStyle/>
          <a:p>
            <a:r>
              <a:rPr lang="en-US" dirty="0" smtClean="0"/>
              <a:t>Browserify/</a:t>
            </a:r>
            <a:r>
              <a:rPr lang="en-US" dirty="0" err="1" smtClean="0"/>
              <a:t>Webpack</a:t>
            </a:r>
            <a:endParaRPr lang="en-US" dirty="0" smtClean="0"/>
          </a:p>
        </p:txBody>
      </p:sp>
      <p:sp>
        <p:nvSpPr>
          <p:cNvPr id="11" name="TextBox 10"/>
          <p:cNvSpPr txBox="1"/>
          <p:nvPr/>
        </p:nvSpPr>
        <p:spPr>
          <a:xfrm>
            <a:off x="2148879" y="3247041"/>
            <a:ext cx="2100116" cy="369332"/>
          </a:xfrm>
          <a:prstGeom prst="rect">
            <a:avLst/>
          </a:prstGeom>
          <a:noFill/>
        </p:spPr>
        <p:txBody>
          <a:bodyPr wrap="square" rtlCol="0">
            <a:spAutoFit/>
          </a:bodyPr>
          <a:lstStyle/>
          <a:p>
            <a:r>
              <a:rPr lang="en-US" dirty="0" smtClean="0"/>
              <a:t>Node with Express</a:t>
            </a:r>
          </a:p>
        </p:txBody>
      </p:sp>
      <p:sp>
        <p:nvSpPr>
          <p:cNvPr id="12" name="TextBox 11"/>
          <p:cNvSpPr txBox="1"/>
          <p:nvPr/>
        </p:nvSpPr>
        <p:spPr>
          <a:xfrm>
            <a:off x="8320490" y="389304"/>
            <a:ext cx="989823" cy="461665"/>
          </a:xfrm>
          <a:prstGeom prst="rect">
            <a:avLst/>
          </a:prstGeom>
          <a:noFill/>
        </p:spPr>
        <p:txBody>
          <a:bodyPr wrap="none" rtlCol="0">
            <a:spAutoFit/>
          </a:bodyPr>
          <a:lstStyle/>
          <a:p>
            <a:r>
              <a:rPr lang="en-US" sz="2400" b="1" dirty="0" smtClean="0">
                <a:solidFill>
                  <a:schemeClr val="accent3">
                    <a:lumMod val="75000"/>
                  </a:schemeClr>
                </a:solidFill>
              </a:rPr>
              <a:t>Client</a:t>
            </a:r>
            <a:endParaRPr lang="en-US" sz="2400" b="1" dirty="0">
              <a:solidFill>
                <a:schemeClr val="accent3">
                  <a:lumMod val="75000"/>
                </a:schemeClr>
              </a:solidFill>
            </a:endParaRPr>
          </a:p>
        </p:txBody>
      </p:sp>
      <p:sp>
        <p:nvSpPr>
          <p:cNvPr id="13" name="TextBox 12"/>
          <p:cNvSpPr txBox="1"/>
          <p:nvPr/>
        </p:nvSpPr>
        <p:spPr>
          <a:xfrm>
            <a:off x="2618676" y="389304"/>
            <a:ext cx="1075807" cy="461665"/>
          </a:xfrm>
          <a:prstGeom prst="rect">
            <a:avLst/>
          </a:prstGeom>
          <a:noFill/>
        </p:spPr>
        <p:txBody>
          <a:bodyPr wrap="none" rtlCol="0">
            <a:spAutoFit/>
          </a:bodyPr>
          <a:lstStyle/>
          <a:p>
            <a:r>
              <a:rPr lang="en-US" sz="2400" b="1" dirty="0" smtClean="0">
                <a:solidFill>
                  <a:schemeClr val="accent3">
                    <a:lumMod val="75000"/>
                  </a:schemeClr>
                </a:solidFill>
              </a:rPr>
              <a:t>Server</a:t>
            </a:r>
            <a:endParaRPr lang="en-US" sz="2400" b="1" dirty="0">
              <a:solidFill>
                <a:schemeClr val="accent3">
                  <a:lumMod val="75000"/>
                </a:schemeClr>
              </a:solidFill>
            </a:endParaRPr>
          </a:p>
        </p:txBody>
      </p:sp>
    </p:spTree>
    <p:extLst>
      <p:ext uri="{BB962C8B-B14F-4D97-AF65-F5344CB8AC3E}">
        <p14:creationId xmlns:p14="http://schemas.microsoft.com/office/powerpoint/2010/main" val="219879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0" nodeType="clickEffect">
                                  <p:stCondLst>
                                    <p:cond delay="0"/>
                                  </p:stCondLst>
                                  <p:childTnLst>
                                    <p:animMotion origin="layout" path="M 3.125E-6 -1.48148E-6 L -0.06315 -0.00162 " pathEditMode="relative" rAng="0" ptsTypes="AA">
                                      <p:cBhvr>
                                        <p:cTn id="16" dur="2000" fill="hold"/>
                                        <p:tgtEl>
                                          <p:spTgt spid="7"/>
                                        </p:tgtEl>
                                        <p:attrNameLst>
                                          <p:attrName>ppt_x</p:attrName>
                                          <p:attrName>ppt_y</p:attrName>
                                        </p:attrNameLst>
                                      </p:cBhvr>
                                      <p:rCtr x="-3164" y="-93"/>
                                    </p:animMotion>
                                  </p:childTnLst>
                                </p:cTn>
                              </p:par>
                              <p:par>
                                <p:cTn id="17" presetID="42" presetClass="path" presetSubtype="0" accel="50000" decel="50000" fill="hold" grpId="0" nodeType="withEffect">
                                  <p:stCondLst>
                                    <p:cond delay="0"/>
                                  </p:stCondLst>
                                  <p:childTnLst>
                                    <p:animMotion origin="layout" path="M -4.16667E-6 -1.48148E-6 L 0.12474 0.00116 " pathEditMode="relative" rAng="0" ptsTypes="AA">
                                      <p:cBhvr>
                                        <p:cTn id="18" dur="2000" fill="hold"/>
                                        <p:tgtEl>
                                          <p:spTgt spid="8"/>
                                        </p:tgtEl>
                                        <p:attrNameLst>
                                          <p:attrName>ppt_x</p:attrName>
                                          <p:attrName>ppt_y</p:attrName>
                                        </p:attrNameLst>
                                      </p:cBhvr>
                                      <p:rCtr x="6237" y="46"/>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1" end="1"/>
                                            </p:txEl>
                                          </p:spTgt>
                                        </p:tgtEl>
                                        <p:attrNameLst>
                                          <p:attrName>style.visibility</p:attrName>
                                        </p:attrNameLst>
                                      </p:cBhvr>
                                      <p:to>
                                        <p:strVal val="visible"/>
                                      </p:to>
                                    </p:set>
                                    <p:animEffect transition="in" filter="fade">
                                      <p:cBhvr>
                                        <p:cTn id="28" dur="500"/>
                                        <p:tgtEl>
                                          <p:spTgt spid="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animEffect transition="in" filter="fade">
                                      <p:cBhvr>
                                        <p:cTn id="33" dur="500"/>
                                        <p:tgtEl>
                                          <p:spTgt spid="9">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xEl>
                                              <p:pRg st="3" end="3"/>
                                            </p:txEl>
                                          </p:spTgt>
                                        </p:tgtEl>
                                        <p:attrNameLst>
                                          <p:attrName>style.visibility</p:attrName>
                                        </p:attrNameLst>
                                      </p:cBhvr>
                                      <p:to>
                                        <p:strVal val="visible"/>
                                      </p:to>
                                    </p:set>
                                    <p:animEffect transition="in" filter="fade">
                                      <p:cBhvr>
                                        <p:cTn id="38" dur="500"/>
                                        <p:tgtEl>
                                          <p:spTgt spid="9">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xEl>
                                              <p:pRg st="4" end="4"/>
                                            </p:txEl>
                                          </p:spTgt>
                                        </p:tgtEl>
                                        <p:attrNameLst>
                                          <p:attrName>style.visibility</p:attrName>
                                        </p:attrNameLst>
                                      </p:cBhvr>
                                      <p:to>
                                        <p:strVal val="visible"/>
                                      </p:to>
                                    </p:set>
                                    <p:animEffect transition="in" filter="fade">
                                      <p:cBhvr>
                                        <p:cTn id="43" dur="500"/>
                                        <p:tgtEl>
                                          <p:spTgt spid="9">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
                                            <p:txEl>
                                              <p:pRg st="5" end="5"/>
                                            </p:txEl>
                                          </p:spTgt>
                                        </p:tgtEl>
                                        <p:attrNameLst>
                                          <p:attrName>style.visibility</p:attrName>
                                        </p:attrNameLst>
                                      </p:cBhvr>
                                      <p:to>
                                        <p:strVal val="visible"/>
                                      </p:to>
                                    </p:set>
                                    <p:animEffect transition="in" filter="fade">
                                      <p:cBhvr>
                                        <p:cTn id="48"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US" b="1" dirty="0" smtClean="0"/>
              <a:t>Potentially Isomorphic</a:t>
            </a:r>
          </a:p>
          <a:p>
            <a:r>
              <a:rPr lang="en-US" dirty="0" smtClean="0"/>
              <a:t>Templates</a:t>
            </a:r>
          </a:p>
          <a:p>
            <a:r>
              <a:rPr lang="en-US" dirty="0" smtClean="0"/>
              <a:t>Routing</a:t>
            </a:r>
          </a:p>
          <a:p>
            <a:r>
              <a:rPr lang="en-US" dirty="0" smtClean="0"/>
              <a:t>Model validation</a:t>
            </a:r>
          </a:p>
          <a:p>
            <a:r>
              <a:rPr lang="en-US" dirty="0" smtClean="0"/>
              <a:t>Configuration (see </a:t>
            </a:r>
            <a:r>
              <a:rPr lang="en-US" dirty="0" smtClean="0">
                <a:hlinkClick r:id="rId3"/>
              </a:rPr>
              <a:t>Configuration </a:t>
            </a:r>
            <a:r>
              <a:rPr lang="en-US" dirty="0" smtClean="0"/>
              <a:t>section)</a:t>
            </a:r>
          </a:p>
          <a:p>
            <a:r>
              <a:rPr lang="en-US" dirty="0" smtClean="0"/>
              <a:t>API calls</a:t>
            </a:r>
          </a:p>
          <a:p>
            <a:r>
              <a:rPr lang="en-US" dirty="0" smtClean="0"/>
              <a:t>App Logic</a:t>
            </a:r>
          </a:p>
          <a:p>
            <a:r>
              <a:rPr lang="en-US" dirty="0" smtClean="0"/>
              <a:t>Date &amp; Currency Formatting</a:t>
            </a:r>
            <a:endParaRPr lang="en-US" dirty="0"/>
          </a:p>
        </p:txBody>
      </p:sp>
      <p:sp>
        <p:nvSpPr>
          <p:cNvPr id="6" name="Title 5"/>
          <p:cNvSpPr>
            <a:spLocks noGrp="1"/>
          </p:cNvSpPr>
          <p:nvPr>
            <p:ph type="title"/>
          </p:nvPr>
        </p:nvSpPr>
        <p:spPr/>
        <p:txBody>
          <a:bodyPr/>
          <a:lstStyle/>
          <a:p>
            <a:r>
              <a:rPr lang="en-US" dirty="0" smtClean="0"/>
              <a:t>The Isomorphic Spectrum</a:t>
            </a:r>
            <a:endParaRPr lang="en-US" dirty="0"/>
          </a:p>
        </p:txBody>
      </p:sp>
    </p:spTree>
    <p:extLst>
      <p:ext uri="{BB962C8B-B14F-4D97-AF65-F5344CB8AC3E}">
        <p14:creationId xmlns:p14="http://schemas.microsoft.com/office/powerpoint/2010/main" val="247122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Who’s Going Isomorphic?</a:t>
            </a:r>
            <a:endParaRPr lang="en-US" dirty="0"/>
          </a:p>
        </p:txBody>
      </p:sp>
      <p:pic>
        <p:nvPicPr>
          <p:cNvPr id="5" name="Picture 2" descr="https://www.facebookbrand.com/img/fb-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868" y="2848174"/>
            <a:ext cx="1197186" cy="1197186"/>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2" descr="http://upload.wikimedia.org/wikipedia/commons/thumb/6/69/Airbnb_Logo_B%C3%A9lo.svg/2000px-Airbnb_Logo_B%C3%A9l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37742" y="3235875"/>
            <a:ext cx="2078573" cy="649554"/>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5"/>
          <a:stretch>
            <a:fillRect/>
          </a:stretch>
        </p:blipFill>
        <p:spPr>
          <a:xfrm>
            <a:off x="3422616" y="3307017"/>
            <a:ext cx="2427492" cy="605521"/>
          </a:xfrm>
          <a:prstGeom prst="rect">
            <a:avLst/>
          </a:prstGeom>
        </p:spPr>
      </p:pic>
      <p:pic>
        <p:nvPicPr>
          <p:cNvPr id="8" name="Picture 4" descr="http://cordcuttersnews.com/wp-content/uploads/2014/09/netflix-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62441" y="3006738"/>
            <a:ext cx="1802910" cy="101413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7780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marL="0" indent="0" algn="ctr">
              <a:buNone/>
            </a:pPr>
            <a:endParaRPr lang="en-US" sz="4400" dirty="0"/>
          </a:p>
          <a:p>
            <a:pPr marL="0" indent="0" algn="ctr">
              <a:buNone/>
            </a:pPr>
            <a:r>
              <a:rPr lang="en-US" sz="4400" dirty="0" smtClean="0"/>
              <a:t>Isomorphic </a:t>
            </a:r>
            <a:r>
              <a:rPr lang="en-US" sz="4400" dirty="0" smtClean="0">
                <a:solidFill>
                  <a:schemeClr val="accent1"/>
                </a:solidFill>
              </a:rPr>
              <a:t>=</a:t>
            </a:r>
            <a:r>
              <a:rPr lang="en-US" sz="4400" dirty="0" smtClean="0"/>
              <a:t> true;</a:t>
            </a:r>
            <a:endParaRPr lang="en-US" sz="4400" dirty="0"/>
          </a:p>
        </p:txBody>
      </p:sp>
    </p:spTree>
    <p:extLst>
      <p:ext uri="{BB962C8B-B14F-4D97-AF65-F5344CB8AC3E}">
        <p14:creationId xmlns:p14="http://schemas.microsoft.com/office/powerpoint/2010/main" val="403721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28518" y="3869180"/>
            <a:ext cx="3577032" cy="735209"/>
          </a:xfrm>
        </p:spPr>
        <p:txBody>
          <a:bodyPr/>
          <a:lstStyle/>
          <a:p>
            <a:pPr algn="ctr"/>
            <a:r>
              <a:rPr lang="en-US" sz="2400" dirty="0" err="1" smtClean="0">
                <a:solidFill>
                  <a:schemeClr val="tx1"/>
                </a:solidFill>
              </a:rPr>
              <a:t>speakerrate.com</a:t>
            </a:r>
            <a:endParaRPr lang="en-US" sz="2400" dirty="0">
              <a:solidFill>
                <a:schemeClr val="tx1"/>
              </a:solidFill>
            </a:endParaRPr>
          </a:p>
        </p:txBody>
      </p:sp>
      <p:pic>
        <p:nvPicPr>
          <p:cNvPr id="2" name="Picture 1"/>
          <p:cNvPicPr>
            <a:picLocks noChangeAspect="1"/>
          </p:cNvPicPr>
          <p:nvPr/>
        </p:nvPicPr>
        <p:blipFill>
          <a:blip r:embed="rId3"/>
          <a:stretch>
            <a:fillRect/>
          </a:stretch>
        </p:blipFill>
        <p:spPr>
          <a:xfrm>
            <a:off x="1695443" y="2806703"/>
            <a:ext cx="1176551" cy="1176551"/>
          </a:xfrm>
          <a:prstGeom prst="rect">
            <a:avLst/>
          </a:prstGeom>
        </p:spPr>
      </p:pic>
      <p:sp>
        <p:nvSpPr>
          <p:cNvPr id="4" name="Rectangle 3"/>
          <p:cNvSpPr/>
          <p:nvPr/>
        </p:nvSpPr>
        <p:spPr>
          <a:xfrm>
            <a:off x="1401757" y="4033568"/>
            <a:ext cx="2486513" cy="1200328"/>
          </a:xfrm>
          <a:prstGeom prst="rect">
            <a:avLst/>
          </a:prstGeom>
        </p:spPr>
        <p:txBody>
          <a:bodyPr wrap="square">
            <a:spAutoFit/>
          </a:bodyPr>
          <a:lstStyle/>
          <a:p>
            <a:r>
              <a:rPr lang="en-US" sz="2400" dirty="0">
                <a:solidFill>
                  <a:srgbClr val="4C94D0"/>
                </a:solidFill>
              </a:rPr>
              <a:t>@</a:t>
            </a:r>
            <a:r>
              <a:rPr lang="en-US" sz="2400" dirty="0" err="1">
                <a:solidFill>
                  <a:srgbClr val="4C94D0"/>
                </a:solidFill>
              </a:rPr>
              <a:t>housecor</a:t>
            </a:r>
            <a:r>
              <a:rPr lang="en-US" sz="2400" dirty="0"/>
              <a:t/>
            </a:r>
            <a:br>
              <a:rPr lang="en-US" sz="2400" dirty="0"/>
            </a:br>
            <a:r>
              <a:rPr lang="en-US" sz="2400" dirty="0"/>
              <a:t/>
            </a:r>
            <a:br>
              <a:rPr lang="en-US" sz="2400" dirty="0"/>
            </a:br>
            <a:endParaRPr lang="en-US" sz="2400" dirty="0"/>
          </a:p>
        </p:txBody>
      </p:sp>
      <p:pic>
        <p:nvPicPr>
          <p:cNvPr id="5" name="Picture 4"/>
          <p:cNvPicPr>
            <a:picLocks noChangeAspect="1"/>
          </p:cNvPicPr>
          <p:nvPr/>
        </p:nvPicPr>
        <p:blipFill>
          <a:blip r:embed="rId4"/>
          <a:stretch>
            <a:fillRect/>
          </a:stretch>
        </p:blipFill>
        <p:spPr>
          <a:xfrm>
            <a:off x="4198653" y="3003017"/>
            <a:ext cx="3138888" cy="809578"/>
          </a:xfrm>
          <a:prstGeom prst="rect">
            <a:avLst/>
          </a:prstGeom>
        </p:spPr>
      </p:pic>
      <p:sp>
        <p:nvSpPr>
          <p:cNvPr id="7" name="Rectangle 6"/>
          <p:cNvSpPr/>
          <p:nvPr/>
        </p:nvSpPr>
        <p:spPr>
          <a:xfrm>
            <a:off x="4700379" y="4028328"/>
            <a:ext cx="2183982" cy="461665"/>
          </a:xfrm>
          <a:prstGeom prst="rect">
            <a:avLst/>
          </a:prstGeom>
        </p:spPr>
        <p:txBody>
          <a:bodyPr wrap="none">
            <a:spAutoFit/>
          </a:bodyPr>
          <a:lstStyle/>
          <a:p>
            <a:r>
              <a:rPr lang="en-US" sz="2400" dirty="0" err="1" smtClean="0">
                <a:solidFill>
                  <a:schemeClr val="accent1"/>
                </a:solidFill>
              </a:rPr>
              <a:t>pluralsight.com</a:t>
            </a:r>
            <a:endParaRPr lang="en-US" sz="2400" dirty="0">
              <a:solidFill>
                <a:schemeClr val="accent1"/>
              </a:solidFill>
            </a:endParaRPr>
          </a:p>
        </p:txBody>
      </p:sp>
      <p:pic>
        <p:nvPicPr>
          <p:cNvPr id="12" name="Picture 11"/>
          <p:cNvPicPr>
            <a:picLocks noChangeAspect="1"/>
          </p:cNvPicPr>
          <p:nvPr/>
        </p:nvPicPr>
        <p:blipFill>
          <a:blip r:embed="rId5"/>
          <a:stretch>
            <a:fillRect/>
          </a:stretch>
        </p:blipFill>
        <p:spPr>
          <a:xfrm>
            <a:off x="8174618" y="3048735"/>
            <a:ext cx="3290473" cy="708832"/>
          </a:xfrm>
          <a:prstGeom prst="rect">
            <a:avLst/>
          </a:prstGeom>
        </p:spPr>
      </p:pic>
    </p:spTree>
    <p:extLst>
      <p:ext uri="{BB962C8B-B14F-4D97-AF65-F5344CB8AC3E}">
        <p14:creationId xmlns:p14="http://schemas.microsoft.com/office/powerpoint/2010/main" val="302387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Server-side JS</a:t>
            </a:r>
          </a:p>
          <a:p>
            <a:r>
              <a:rPr lang="en-US" dirty="0" smtClean="0"/>
              <a:t>Uses the V8 Engine</a:t>
            </a:r>
          </a:p>
          <a:p>
            <a:r>
              <a:rPr lang="en-US" dirty="0" smtClean="0"/>
              <a:t>Includes </a:t>
            </a:r>
            <a:r>
              <a:rPr lang="en-US" dirty="0" err="1" smtClean="0"/>
              <a:t>npm</a:t>
            </a:r>
            <a:r>
              <a:rPr lang="en-US" dirty="0" smtClean="0"/>
              <a:t> package manager</a:t>
            </a:r>
            <a:endParaRPr lang="en-US" dirty="0"/>
          </a:p>
        </p:txBody>
      </p:sp>
      <p:sp>
        <p:nvSpPr>
          <p:cNvPr id="5" name="Title 4"/>
          <p:cNvSpPr>
            <a:spLocks noGrp="1"/>
          </p:cNvSpPr>
          <p:nvPr>
            <p:ph type="title"/>
          </p:nvPr>
        </p:nvSpPr>
        <p:spPr/>
        <p:txBody>
          <a:bodyPr/>
          <a:lstStyle/>
          <a:p>
            <a:r>
              <a:rPr lang="en-US" dirty="0" smtClean="0"/>
              <a:t>Node</a:t>
            </a:r>
            <a:endParaRPr lang="en-US" dirty="0"/>
          </a:p>
        </p:txBody>
      </p:sp>
      <p:pic>
        <p:nvPicPr>
          <p:cNvPr id="8" name="Picture 10" descr="http://www.clearlyinnovative.com/wp-content/uploads/2013/08/node_logo-01.png"/>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a:fillRect/>
          </a:stretch>
        </p:blipFill>
        <p:spPr bwMode="auto">
          <a:xfrm>
            <a:off x="1317625" y="3411538"/>
            <a:ext cx="2325688" cy="930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8018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normAutofit fontScale="92500" lnSpcReduction="10000"/>
          </a:bodyPr>
          <a:lstStyle/>
          <a:p>
            <a:r>
              <a:rPr lang="en-US" dirty="0" smtClean="0"/>
              <a:t>.NET</a:t>
            </a:r>
            <a:endParaRPr lang="en-US" dirty="0"/>
          </a:p>
          <a:p>
            <a:r>
              <a:rPr lang="en-US" dirty="0" smtClean="0"/>
              <a:t>Ruby</a:t>
            </a:r>
          </a:p>
          <a:p>
            <a:r>
              <a:rPr lang="en-US" dirty="0" smtClean="0"/>
              <a:t>Java</a:t>
            </a:r>
          </a:p>
          <a:p>
            <a:r>
              <a:rPr lang="en-US" dirty="0" smtClean="0"/>
              <a:t>Python</a:t>
            </a:r>
            <a:endParaRPr lang="en-US" dirty="0"/>
          </a:p>
          <a:p>
            <a:r>
              <a:rPr lang="en-US" dirty="0" smtClean="0"/>
              <a:t>PHP</a:t>
            </a:r>
          </a:p>
          <a:p>
            <a:r>
              <a:rPr lang="en-US" dirty="0" smtClean="0"/>
              <a:t>The Web</a:t>
            </a:r>
          </a:p>
          <a:p>
            <a:r>
              <a:rPr lang="en-US" dirty="0" smtClean="0"/>
              <a:t>Node</a:t>
            </a:r>
            <a:endParaRPr lang="en-US" dirty="0"/>
          </a:p>
        </p:txBody>
      </p:sp>
      <p:sp>
        <p:nvSpPr>
          <p:cNvPr id="5" name="Title 4"/>
          <p:cNvSpPr>
            <a:spLocks noGrp="1"/>
          </p:cNvSpPr>
          <p:nvPr>
            <p:ph type="title"/>
          </p:nvPr>
        </p:nvSpPr>
        <p:spPr/>
        <p:txBody>
          <a:bodyPr/>
          <a:lstStyle/>
          <a:p>
            <a:r>
              <a:rPr lang="en-US" dirty="0" err="1"/>
              <a:t>n</a:t>
            </a:r>
            <a:r>
              <a:rPr lang="en-US" dirty="0" err="1" smtClean="0"/>
              <a:t>pm</a:t>
            </a:r>
            <a:r>
              <a:rPr lang="en-US" dirty="0" smtClean="0"/>
              <a:t>: Node’s Package Manager</a:t>
            </a:r>
            <a:endParaRPr lang="en-US" dirty="0"/>
          </a:p>
        </p:txBody>
      </p:sp>
      <p:pic>
        <p:nvPicPr>
          <p:cNvPr id="8" name="Picture 10" descr="http://www.clearlyinnovative.com/wp-content/uploads/2013/08/node_logo-01.png"/>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a:fillRect/>
          </a:stretch>
        </p:blipFill>
        <p:spPr bwMode="auto">
          <a:xfrm>
            <a:off x="1317625" y="3266121"/>
            <a:ext cx="2325688" cy="93027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6" descr="http://dontkry.com/images/np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0996" y="5499121"/>
            <a:ext cx="1131023" cy="441056"/>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http://barisceviz.com/wp-content/uploads/2015/02/Nuget-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46096" y="1752806"/>
            <a:ext cx="1481292" cy="537709"/>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upload.wikimedia.org/wikipedia/commons/thumb/0/0b/Maven_logo.svg/512px-Maven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5151" y="3022699"/>
            <a:ext cx="2121226" cy="484733"/>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www.merttasci.com/blog/wp-content/uploads/2015/02/pip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46096" y="3581301"/>
            <a:ext cx="809735" cy="453452"/>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https://encrypted-tbn0.gstatic.com/images?q=tbn:ANd9GcQfvrB_U2UkA7NHnd4vKw8UKnhlyNxl8TUrJI5iTrpo8Y1M9QMqlhNwfk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6096" y="4229377"/>
            <a:ext cx="460162" cy="460162"/>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Bower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19097" y="4863741"/>
            <a:ext cx="507460" cy="446010"/>
          </a:xfrm>
          <a:prstGeom prst="rect">
            <a:avLst/>
          </a:prstGeom>
          <a:noFill/>
          <a:extLst>
            <a:ext uri="{909E8E84-426E-40dd-AFC4-6F175D3DCCD1}">
              <a14:hiddenFill xmlns:a14="http://schemas.microsoft.com/office/drawing/2010/main" xmlns="">
                <a:solidFill>
                  <a:srgbClr val="FFFFFF"/>
                </a:solidFill>
              </a14:hiddenFill>
            </a:ext>
          </a:extLst>
        </p:spPr>
      </p:pic>
      <p:pic>
        <p:nvPicPr>
          <p:cNvPr id="1036" name="Picture 12" descr="https://pbs.twimg.com/profile_images/535452674729078784/5jL6-BA5_400x400.jpe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10996" y="2405617"/>
            <a:ext cx="507460" cy="50746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4929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500"/>
                                        <p:tgtEl>
                                          <p:spTgt spid="7">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036"/>
                                        </p:tgtEl>
                                        <p:attrNameLst>
                                          <p:attrName>style.visibility</p:attrName>
                                        </p:attrNameLst>
                                      </p:cBhvr>
                                      <p:to>
                                        <p:strVal val="visible"/>
                                      </p:to>
                                    </p:set>
                                    <p:animEffect transition="in" filter="fade">
                                      <p:cBhvr>
                                        <p:cTn id="17" dur="500"/>
                                        <p:tgtEl>
                                          <p:spTgt spid="103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animEffect transition="in" filter="fade">
                                      <p:cBhvr>
                                        <p:cTn id="24" dur="500"/>
                                        <p:tgtEl>
                                          <p:spTgt spid="102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500"/>
                                        <p:tgtEl>
                                          <p:spTgt spid="7">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500"/>
                                        <p:tgtEl>
                                          <p:spTgt spid="1030"/>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500"/>
                                        <p:tgtEl>
                                          <p:spTgt spid="7">
                                            <p:txEl>
                                              <p:pRg st="4" end="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032"/>
                                        </p:tgtEl>
                                        <p:attrNameLst>
                                          <p:attrName>style.visibility</p:attrName>
                                        </p:attrNameLst>
                                      </p:cBhvr>
                                      <p:to>
                                        <p:strVal val="visible"/>
                                      </p:to>
                                    </p:set>
                                    <p:animEffect transition="in" filter="fade">
                                      <p:cBhvr>
                                        <p:cTn id="38" dur="500"/>
                                        <p:tgtEl>
                                          <p:spTgt spid="1032"/>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fade">
                                      <p:cBhvr>
                                        <p:cTn id="42" dur="500"/>
                                        <p:tgtEl>
                                          <p:spTgt spid="7">
                                            <p:txEl>
                                              <p:pRg st="5" end="5"/>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034"/>
                                        </p:tgtEl>
                                        <p:attrNameLst>
                                          <p:attrName>style.visibility</p:attrName>
                                        </p:attrNameLst>
                                      </p:cBhvr>
                                      <p:to>
                                        <p:strVal val="visible"/>
                                      </p:to>
                                    </p:set>
                                    <p:animEffect transition="in" filter="fade">
                                      <p:cBhvr>
                                        <p:cTn id="45" dur="500"/>
                                        <p:tgtEl>
                                          <p:spTgt spid="1034"/>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fade">
                                      <p:cBhvr>
                                        <p:cTn id="49" dur="500"/>
                                        <p:tgtEl>
                                          <p:spTgt spid="7">
                                            <p:txEl>
                                              <p:pRg st="6" end="6"/>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Component Library</a:t>
            </a:r>
          </a:p>
          <a:p>
            <a:r>
              <a:rPr lang="en-US" dirty="0"/>
              <a:t>Simple </a:t>
            </a:r>
            <a:r>
              <a:rPr lang="en-US" dirty="0" smtClean="0"/>
              <a:t>composition</a:t>
            </a:r>
          </a:p>
          <a:p>
            <a:r>
              <a:rPr lang="en-US" dirty="0" smtClean="0"/>
              <a:t>Utilizes virtual DOM</a:t>
            </a:r>
          </a:p>
          <a:p>
            <a:r>
              <a:rPr lang="en-US" dirty="0" smtClean="0"/>
              <a:t>Can render on client and server</a:t>
            </a:r>
          </a:p>
        </p:txBody>
      </p:sp>
      <p:sp>
        <p:nvSpPr>
          <p:cNvPr id="5" name="Title 4"/>
          <p:cNvSpPr>
            <a:spLocks noGrp="1"/>
          </p:cNvSpPr>
          <p:nvPr>
            <p:ph type="title"/>
          </p:nvPr>
        </p:nvSpPr>
        <p:spPr/>
        <p:txBody>
          <a:bodyPr/>
          <a:lstStyle/>
          <a:p>
            <a:r>
              <a:rPr lang="en-US" dirty="0" smtClean="0"/>
              <a:t>React</a:t>
            </a:r>
            <a:endParaRPr lang="en-US" dirty="0"/>
          </a:p>
        </p:txBody>
      </p:sp>
      <p:pic>
        <p:nvPicPr>
          <p:cNvPr id="8" name="Picture 10" descr="http://blog.addthiscdn.com/wp-content/uploads/2014/11/addthis-react-flux-javascript-scaling.png"/>
          <p:cNvPicPr>
            <a:picLocks noGrp="1" noChangeAspect="1" noChangeArrowheads="1"/>
          </p:cNvPicPr>
          <p:nvPr>
            <p:ph sz="quarter" idx="11"/>
          </p:nvPr>
        </p:nvPicPr>
        <p:blipFill>
          <a:blip r:embed="rId3" cstate="print">
            <a:extLst>
              <a:ext uri="{28A0092B-C50C-407E-A947-70E740481C1C}">
                <a14:useLocalDpi xmlns:a14="http://schemas.microsoft.com/office/drawing/2010/main" val="0"/>
              </a:ext>
            </a:extLst>
          </a:blip>
          <a:srcRect/>
          <a:stretch>
            <a:fillRect/>
          </a:stretch>
        </p:blipFill>
        <p:spPr bwMode="auto">
          <a:xfrm>
            <a:off x="1317625" y="3004975"/>
            <a:ext cx="2325688" cy="1743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9330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Use Node modules in the browser</a:t>
            </a:r>
          </a:p>
          <a:p>
            <a:r>
              <a:rPr lang="en-US" dirty="0" smtClean="0"/>
              <a:t>Bundle dependencies</a:t>
            </a:r>
            <a:endParaRPr lang="en-US" dirty="0"/>
          </a:p>
        </p:txBody>
      </p:sp>
      <p:pic>
        <p:nvPicPr>
          <p:cNvPr id="1030" name="Picture 6" descr="https://camo.githubusercontent.com/e19e230a9371a44a2eeb484b83ff4fcf8c824cf7/687474703a2f2f737562737461636b2e6e65742f696d616765732f62726f777365726966795f6c6f676f2e706e67"/>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tretch>
            <a:fillRect/>
          </a:stretch>
        </p:blipFill>
        <p:spPr bwMode="auto">
          <a:xfrm>
            <a:off x="694892" y="3371172"/>
            <a:ext cx="2921820" cy="1299888"/>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itle 4"/>
          <p:cNvSpPr>
            <a:spLocks noGrp="1"/>
          </p:cNvSpPr>
          <p:nvPr>
            <p:ph type="title"/>
          </p:nvPr>
        </p:nvSpPr>
        <p:spPr/>
        <p:txBody>
          <a:bodyPr/>
          <a:lstStyle/>
          <a:p>
            <a:r>
              <a:rPr lang="en-US" dirty="0" err="1" smtClean="0"/>
              <a:t>Browserify</a:t>
            </a:r>
            <a:endParaRPr lang="en-US" dirty="0"/>
          </a:p>
        </p:txBody>
      </p:sp>
    </p:spTree>
    <p:extLst>
      <p:ext uri="{BB962C8B-B14F-4D97-AF65-F5344CB8AC3E}">
        <p14:creationId xmlns:p14="http://schemas.microsoft.com/office/powerpoint/2010/main" val="8554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Task </a:t>
            </a:r>
            <a:r>
              <a:rPr lang="en-US" dirty="0"/>
              <a:t>r</a:t>
            </a:r>
            <a:r>
              <a:rPr lang="en-US" dirty="0" smtClean="0"/>
              <a:t>unner</a:t>
            </a:r>
          </a:p>
          <a:p>
            <a:r>
              <a:rPr lang="en-US" dirty="0" smtClean="0"/>
              <a:t>Rich plugin ecosystem</a:t>
            </a:r>
          </a:p>
          <a:p>
            <a:r>
              <a:rPr lang="en-US" dirty="0" smtClean="0"/>
              <a:t>Stream-based</a:t>
            </a:r>
            <a:endParaRPr lang="en-US" dirty="0"/>
          </a:p>
        </p:txBody>
      </p:sp>
      <p:sp>
        <p:nvSpPr>
          <p:cNvPr id="5" name="Title 4"/>
          <p:cNvSpPr>
            <a:spLocks noGrp="1"/>
          </p:cNvSpPr>
          <p:nvPr>
            <p:ph type="title"/>
          </p:nvPr>
        </p:nvSpPr>
        <p:spPr/>
        <p:txBody>
          <a:bodyPr/>
          <a:lstStyle/>
          <a:p>
            <a:r>
              <a:rPr lang="en-US" dirty="0" smtClean="0"/>
              <a:t>Gulp</a:t>
            </a:r>
            <a:endParaRPr lang="en-US" dirty="0"/>
          </a:p>
        </p:txBody>
      </p:sp>
      <p:pic>
        <p:nvPicPr>
          <p:cNvPr id="2052" name="Picture 4" descr="http://tattoocoder.azurewebsites.net/content/images/2014/12/gulp.png"/>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a:fillRect/>
          </a:stretch>
        </p:blipFill>
        <p:spPr bwMode="auto">
          <a:xfrm>
            <a:off x="1415662" y="2199532"/>
            <a:ext cx="1418977" cy="31989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50578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marL="0" indent="0" algn="ctr">
              <a:buNone/>
            </a:pPr>
            <a:endParaRPr lang="en-US" sz="4400" dirty="0" smtClean="0"/>
          </a:p>
          <a:p>
            <a:pPr marL="0" indent="0" algn="ctr">
              <a:buNone/>
            </a:pPr>
            <a:r>
              <a:rPr lang="en-US" sz="4400" dirty="0"/>
              <a:t>S</a:t>
            </a:r>
            <a:r>
              <a:rPr lang="en-US" sz="4400" dirty="0" smtClean="0"/>
              <a:t>orry, it’s not that easy.</a:t>
            </a:r>
          </a:p>
          <a:p>
            <a:pPr marL="0" indent="0" algn="ctr">
              <a:buNone/>
            </a:pPr>
            <a:r>
              <a:rPr lang="en-US" sz="4400" b="1" dirty="0" smtClean="0">
                <a:solidFill>
                  <a:schemeClr val="accent1"/>
                </a:solidFill>
              </a:rPr>
              <a:t>Yet.</a:t>
            </a:r>
            <a:endParaRPr lang="en-US" sz="4400" b="1" dirty="0">
              <a:solidFill>
                <a:schemeClr val="accent1"/>
              </a:solidFill>
            </a:endParaRPr>
          </a:p>
        </p:txBody>
      </p:sp>
    </p:spTree>
    <p:extLst>
      <p:ext uri="{BB962C8B-B14F-4D97-AF65-F5344CB8AC3E}">
        <p14:creationId xmlns:p14="http://schemas.microsoft.com/office/powerpoint/2010/main" val="48943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 World of Components</a:t>
            </a:r>
            <a:endParaRPr lang="en-US" dirty="0"/>
          </a:p>
        </p:txBody>
      </p:sp>
      <p:pic>
        <p:nvPicPr>
          <p:cNvPr id="5" name="Picture 2" descr="http://www.emmaazelborn.com/images/bootstr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003" y="898547"/>
            <a:ext cx="2857500" cy="190500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4" descr="http://blogs.telerik.com/images/default-source/marketing-team/Kendo_web.jpg?sfvrsn=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3016" y="2859910"/>
            <a:ext cx="2698336" cy="985575"/>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http://wijmo.com/img/media/wijmo-vert_360x4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0408" y="4330854"/>
            <a:ext cx="1657212" cy="1841347"/>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8" descr="http://confianzit.org/images/logos/extj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4014" y="2988234"/>
            <a:ext cx="1905000" cy="85725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14" descr="https://encrypted-tbn2.gstatic.com/images?q=tbn:ANd9GcSqtXi9ToCaFAXOJKFD-H0alYsHaWcka-YXgJELwRVzanbW1gi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3811" y="1663464"/>
            <a:ext cx="2855203" cy="696725"/>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16" descr="http://upload.wikimedia.org/wikipedia/en/thumb/7/72/JQuery_UI_Logo.svg/559px-JQuery_UI_Logo.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6278" y="5028705"/>
            <a:ext cx="3288152" cy="782334"/>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74477" y="2476425"/>
            <a:ext cx="1143075" cy="1143075"/>
          </a:xfrm>
          <a:prstGeom prst="rect">
            <a:avLst/>
          </a:prstGeom>
        </p:spPr>
      </p:pic>
      <p:sp>
        <p:nvSpPr>
          <p:cNvPr id="12" name="Oval 11"/>
          <p:cNvSpPr/>
          <p:nvPr/>
        </p:nvSpPr>
        <p:spPr>
          <a:xfrm>
            <a:off x="9616750" y="4915743"/>
            <a:ext cx="1026938" cy="1026938"/>
          </a:xfrm>
          <a:prstGeom prst="ellipse">
            <a:avLst/>
          </a:prstGeom>
          <a:blipFill rotWithShape="1">
            <a:blip r:embed="rId10"/>
            <a:stretch>
              <a:fillRect/>
            </a:stretch>
          </a:blipFill>
        </p:spPr>
        <p:style>
          <a:lnRef idx="0">
            <a:schemeClr val="dk2">
              <a:shade val="80000"/>
              <a:hueOff val="0"/>
              <a:satOff val="0"/>
              <a:lumOff val="0"/>
              <a:alphaOff val="0"/>
            </a:schemeClr>
          </a:lnRef>
          <a:fillRef idx="1">
            <a:scrgbClr r="0" g="0" b="0"/>
          </a:fillRef>
          <a:effectRef idx="3">
            <a:schemeClr val="dk2">
              <a:tint val="40000"/>
              <a:hueOff val="0"/>
              <a:satOff val="0"/>
              <a:lumOff val="0"/>
              <a:alphaOff val="0"/>
            </a:schemeClr>
          </a:effectRef>
          <a:fontRef idx="minor">
            <a:schemeClr val="lt1">
              <a:hueOff val="0"/>
              <a:satOff val="0"/>
              <a:lumOff val="0"/>
              <a:alphaOff val="0"/>
            </a:schemeClr>
          </a:fontRef>
        </p:style>
      </p:sp>
      <p:pic>
        <p:nvPicPr>
          <p:cNvPr id="13" name="Picture 2" descr="http://www.toptal.com/uploads/blog/category/logo/291/react.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72750" y="1432609"/>
            <a:ext cx="1370938" cy="137093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http://www.gravatar.com/avatar/0cf15665a9146ba852bf042b0652780a?s=20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8671" y="4404851"/>
            <a:ext cx="1412827" cy="1412827"/>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http://devstickers.com/assets/img/pro/96np.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9800809">
            <a:off x="9579778" y="2913825"/>
            <a:ext cx="1855556" cy="18555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0645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026"/>
                                        </p:tgtEl>
                                        <p:attrNameLst>
                                          <p:attrName>style.visibility</p:attrName>
                                        </p:attrNameLst>
                                      </p:cBhvr>
                                      <p:to>
                                        <p:strVal val="visible"/>
                                      </p:to>
                                    </p:set>
                                    <p:animEffect transition="in" filter="fade">
                                      <p:cBhvr>
                                        <p:cTn id="4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They call it </a:t>
            </a:r>
            <a:r>
              <a:rPr lang="en-US" dirty="0" smtClean="0">
                <a:solidFill>
                  <a:schemeClr val="accent3">
                    <a:lumMod val="75000"/>
                  </a:schemeClr>
                </a:solidFill>
              </a:rPr>
              <a:t>React</a:t>
            </a:r>
            <a:r>
              <a:rPr lang="en-US" dirty="0" smtClean="0"/>
              <a:t> for a reason.</a:t>
            </a:r>
            <a:endParaRPr lang="en-US" dirty="0"/>
          </a:p>
        </p:txBody>
      </p:sp>
    </p:spTree>
    <p:extLst>
      <p:ext uri="{BB962C8B-B14F-4D97-AF65-F5344CB8AC3E}">
        <p14:creationId xmlns:p14="http://schemas.microsoft.com/office/powerpoint/2010/main" val="290148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73100" y="774700"/>
            <a:ext cx="10833100" cy="5308600"/>
          </a:xfrm>
          <a:prstGeom prst="rect">
            <a:avLst/>
          </a:prstGeom>
        </p:spPr>
      </p:pic>
    </p:spTree>
    <p:extLst>
      <p:ext uri="{BB962C8B-B14F-4D97-AF65-F5344CB8AC3E}">
        <p14:creationId xmlns:p14="http://schemas.microsoft.com/office/powerpoint/2010/main" val="293148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0700" y="558800"/>
            <a:ext cx="11150600" cy="5727700"/>
          </a:xfrm>
          <a:prstGeom prst="rect">
            <a:avLst/>
          </a:prstGeom>
        </p:spPr>
      </p:pic>
    </p:spTree>
    <p:extLst>
      <p:ext uri="{BB962C8B-B14F-4D97-AF65-F5344CB8AC3E}">
        <p14:creationId xmlns:p14="http://schemas.microsoft.com/office/powerpoint/2010/main" val="188022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0" y="850900"/>
            <a:ext cx="7620000" cy="5143500"/>
          </a:xfrm>
          <a:prstGeom prst="rect">
            <a:avLst/>
          </a:prstGeom>
        </p:spPr>
      </p:pic>
    </p:spTree>
    <p:extLst>
      <p:ext uri="{BB962C8B-B14F-4D97-AF65-F5344CB8AC3E}">
        <p14:creationId xmlns:p14="http://schemas.microsoft.com/office/powerpoint/2010/main" val="248505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91000" y="1333500"/>
            <a:ext cx="3810000" cy="4191000"/>
          </a:xfrm>
          <a:prstGeom prst="rect">
            <a:avLst/>
          </a:prstGeom>
        </p:spPr>
      </p:pic>
    </p:spTree>
    <p:extLst>
      <p:ext uri="{BB962C8B-B14F-4D97-AF65-F5344CB8AC3E}">
        <p14:creationId xmlns:p14="http://schemas.microsoft.com/office/powerpoint/2010/main" val="6955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08400" y="406400"/>
            <a:ext cx="4775200" cy="6045200"/>
          </a:xfrm>
          <a:prstGeom prst="rect">
            <a:avLst/>
          </a:prstGeom>
        </p:spPr>
      </p:pic>
    </p:spTree>
    <p:extLst>
      <p:ext uri="{BB962C8B-B14F-4D97-AF65-F5344CB8AC3E}">
        <p14:creationId xmlns:p14="http://schemas.microsoft.com/office/powerpoint/2010/main" val="119550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blacktopxchange.com/wp-content/uploads/2013/08/Riverside-sanctuary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477750" cy="82867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002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smtClean="0"/>
              <a:t>JSX</a:t>
            </a:r>
          </a:p>
          <a:p>
            <a:r>
              <a:rPr lang="en-US" dirty="0"/>
              <a:t>Virtual </a:t>
            </a:r>
            <a:r>
              <a:rPr lang="en-US" dirty="0" smtClean="0"/>
              <a:t>DOM</a:t>
            </a:r>
          </a:p>
          <a:p>
            <a:r>
              <a:rPr lang="en-US" dirty="0" smtClean="0"/>
              <a:t>Hot Reloading</a:t>
            </a:r>
          </a:p>
          <a:p>
            <a:r>
              <a:rPr lang="en-US" dirty="0" smtClean="0"/>
              <a:t>Isomorphic Rendering</a:t>
            </a:r>
          </a:p>
          <a:p>
            <a:r>
              <a:rPr lang="en-US" dirty="0" smtClean="0"/>
              <a:t>Unidirectional Flows</a:t>
            </a:r>
          </a:p>
        </p:txBody>
      </p:sp>
      <p:sp>
        <p:nvSpPr>
          <p:cNvPr id="4" name="Title 3"/>
          <p:cNvSpPr>
            <a:spLocks noGrp="1"/>
          </p:cNvSpPr>
          <p:nvPr>
            <p:ph type="title"/>
          </p:nvPr>
        </p:nvSpPr>
        <p:spPr/>
        <p:txBody>
          <a:bodyPr/>
          <a:lstStyle/>
          <a:p>
            <a:r>
              <a:rPr lang="en-US" dirty="0" smtClean="0"/>
              <a:t>Innovation</a:t>
            </a:r>
            <a:endParaRPr lang="en-US" dirty="0"/>
          </a:p>
        </p:txBody>
      </p:sp>
      <p:pic>
        <p:nvPicPr>
          <p:cNvPr id="6" name="Picture 2" descr="https://raw.githubusercontent.com/wiki/facebook/react/react-logo-1000-transparent.png"/>
          <p:cNvPicPr>
            <a:picLocks noGrp="1" noChangeAspect="1" noChangeArrowheads="1"/>
          </p:cNvPicPr>
          <p:nvPr>
            <p:ph sz="quarter" idx="11"/>
          </p:nvPr>
        </p:nvPicPr>
        <p:blipFill>
          <a:blip r:embed="rId3" cstate="print">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0243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842" y="2569793"/>
            <a:ext cx="10979183" cy="1570983"/>
          </a:xfrm>
        </p:spPr>
        <p:txBody>
          <a:bodyPr/>
          <a:lstStyle/>
          <a:p>
            <a:pPr algn="l"/>
            <a:r>
              <a:rPr lang="en-US" dirty="0">
                <a:solidFill>
                  <a:schemeClr val="tx1"/>
                </a:solidFill>
              </a:rPr>
              <a:t>I</a:t>
            </a:r>
            <a:r>
              <a:rPr lang="en-US" dirty="0" smtClean="0">
                <a:solidFill>
                  <a:schemeClr val="tx1"/>
                </a:solidFill>
              </a:rPr>
              <a:t>nnovation creates polarizing views…</a:t>
            </a:r>
            <a:endParaRPr lang="en-US" dirty="0">
              <a:solidFill>
                <a:schemeClr val="tx1"/>
              </a:solidFill>
            </a:endParaRPr>
          </a:p>
        </p:txBody>
      </p:sp>
    </p:spTree>
    <p:extLst>
      <p:ext uri="{BB962C8B-B14F-4D97-AF65-F5344CB8AC3E}">
        <p14:creationId xmlns:p14="http://schemas.microsoft.com/office/powerpoint/2010/main" val="350513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Here’s the Plan</a:t>
            </a:r>
            <a:endParaRPr lang="en-US" dirty="0"/>
          </a:p>
        </p:txBody>
      </p:sp>
      <p:sp>
        <p:nvSpPr>
          <p:cNvPr id="3" name="Content Placeholder 2"/>
          <p:cNvSpPr>
            <a:spLocks noGrp="1"/>
          </p:cNvSpPr>
          <p:nvPr>
            <p:ph sz="quarter" idx="13"/>
          </p:nvPr>
        </p:nvSpPr>
        <p:spPr/>
        <p:txBody>
          <a:bodyPr/>
          <a:lstStyle/>
          <a:p>
            <a:pPr marL="0" indent="0">
              <a:buNone/>
            </a:pPr>
            <a:r>
              <a:rPr lang="en-US" sz="3200" dirty="0" smtClean="0"/>
              <a:t>What is Isomorphic?</a:t>
            </a:r>
          </a:p>
          <a:p>
            <a:pPr marL="0" indent="0">
              <a:buNone/>
            </a:pPr>
            <a:r>
              <a:rPr lang="en-US" sz="3200" dirty="0" smtClean="0"/>
              <a:t>Why bother?</a:t>
            </a:r>
          </a:p>
          <a:p>
            <a:pPr marL="0" indent="0">
              <a:buNone/>
            </a:pPr>
            <a:r>
              <a:rPr lang="en-US" sz="3200" dirty="0" smtClean="0"/>
              <a:t>How’s it done?</a:t>
            </a:r>
          </a:p>
          <a:p>
            <a:pPr marL="0" indent="0">
              <a:buNone/>
            </a:pP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94852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842" y="2569793"/>
            <a:ext cx="10979183" cy="1570983"/>
          </a:xfrm>
        </p:spPr>
        <p:txBody>
          <a:bodyPr/>
          <a:lstStyle/>
          <a:p>
            <a:pPr algn="l"/>
            <a:r>
              <a:rPr lang="en-US" dirty="0" smtClean="0">
                <a:solidFill>
                  <a:schemeClr val="tx1"/>
                </a:solidFill>
              </a:rPr>
              <a:t>JavaScript and HTML belong in the </a:t>
            </a:r>
            <a:r>
              <a:rPr lang="en-US" dirty="0" smtClean="0">
                <a:solidFill>
                  <a:srgbClr val="F26722"/>
                </a:solidFill>
              </a:rPr>
              <a:t>same file</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35830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842" y="2569793"/>
            <a:ext cx="10979183" cy="1570983"/>
          </a:xfrm>
        </p:spPr>
        <p:txBody>
          <a:bodyPr/>
          <a:lstStyle/>
          <a:p>
            <a:pPr algn="l"/>
            <a:r>
              <a:rPr lang="en-US" dirty="0" smtClean="0">
                <a:solidFill>
                  <a:schemeClr val="tx1"/>
                </a:solidFill>
              </a:rPr>
              <a:t>Unidirectional flow </a:t>
            </a:r>
            <a:r>
              <a:rPr lang="en-US" dirty="0" smtClean="0">
                <a:solidFill>
                  <a:srgbClr val="F26722"/>
                </a:solidFill>
              </a:rPr>
              <a:t>&gt;</a:t>
            </a:r>
            <a:r>
              <a:rPr lang="en-US" dirty="0" smtClean="0">
                <a:solidFill>
                  <a:schemeClr val="tx1"/>
                </a:solidFill>
              </a:rPr>
              <a:t> two-way binding.</a:t>
            </a:r>
            <a:endParaRPr lang="en-US" dirty="0">
              <a:solidFill>
                <a:schemeClr val="tx1"/>
              </a:solidFill>
            </a:endParaRPr>
          </a:p>
        </p:txBody>
      </p:sp>
    </p:spTree>
    <p:extLst>
      <p:ext uri="{BB962C8B-B14F-4D97-AF65-F5344CB8AC3E}">
        <p14:creationId xmlns:p14="http://schemas.microsoft.com/office/powerpoint/2010/main" val="30190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842" y="2569793"/>
            <a:ext cx="10979183" cy="1570983"/>
          </a:xfrm>
        </p:spPr>
        <p:txBody>
          <a:bodyPr/>
          <a:lstStyle/>
          <a:p>
            <a:pPr algn="l"/>
            <a:r>
              <a:rPr lang="en-US" dirty="0" smtClean="0">
                <a:solidFill>
                  <a:schemeClr val="tx1"/>
                </a:solidFill>
              </a:rPr>
              <a:t>All </a:t>
            </a:r>
            <a:r>
              <a:rPr lang="en-US" dirty="0">
                <a:solidFill>
                  <a:schemeClr val="tx1"/>
                </a:solidFill>
              </a:rPr>
              <a:t>V</a:t>
            </a:r>
            <a:r>
              <a:rPr lang="en-US" dirty="0" smtClean="0">
                <a:solidFill>
                  <a:schemeClr val="tx1"/>
                </a:solidFill>
              </a:rPr>
              <a:t>ariables Should be Global.</a:t>
            </a:r>
            <a:endParaRPr lang="en-US" dirty="0">
              <a:solidFill>
                <a:schemeClr val="tx1"/>
              </a:solidFill>
            </a:endParaRPr>
          </a:p>
        </p:txBody>
      </p:sp>
      <p:cxnSp>
        <p:nvCxnSpPr>
          <p:cNvPr id="4" name="Straight Connector 3"/>
          <p:cNvCxnSpPr/>
          <p:nvPr/>
        </p:nvCxnSpPr>
        <p:spPr>
          <a:xfrm flipV="1">
            <a:off x="694842" y="3339099"/>
            <a:ext cx="6984500" cy="16185"/>
          </a:xfrm>
          <a:prstGeom prst="line">
            <a:avLst/>
          </a:prstGeom>
          <a:ln w="762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498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21000" y="254000"/>
            <a:ext cx="6350000" cy="6350000"/>
          </a:xfrm>
          <a:prstGeom prst="rect">
            <a:avLst/>
          </a:prstGeom>
        </p:spPr>
      </p:pic>
    </p:spTree>
    <p:extLst>
      <p:ext uri="{BB962C8B-B14F-4D97-AF65-F5344CB8AC3E}">
        <p14:creationId xmlns:p14="http://schemas.microsoft.com/office/powerpoint/2010/main" val="54045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C1E1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descr="Screen Shot 2015-06-16 at 4.09.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746" y="404581"/>
            <a:ext cx="16057553" cy="10035970"/>
          </a:xfrm>
          <a:prstGeom prst="rect">
            <a:avLst/>
          </a:prstGeom>
        </p:spPr>
      </p:pic>
      <p:sp>
        <p:nvSpPr>
          <p:cNvPr id="9" name="Rectangle 8"/>
          <p:cNvSpPr/>
          <p:nvPr/>
        </p:nvSpPr>
        <p:spPr>
          <a:xfrm>
            <a:off x="11398276" y="-423358"/>
            <a:ext cx="1034781" cy="7281358"/>
          </a:xfrm>
          <a:prstGeom prst="rect">
            <a:avLst/>
          </a:prstGeom>
          <a:solidFill>
            <a:srgbClr val="00000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sp>
        <p:nvSpPr>
          <p:cNvPr id="3" name="Rectangle 2"/>
          <p:cNvSpPr/>
          <p:nvPr/>
        </p:nvSpPr>
        <p:spPr>
          <a:xfrm>
            <a:off x="2351776" y="2587185"/>
            <a:ext cx="8137146" cy="1379832"/>
          </a:xfrm>
          <a:prstGeom prst="rect">
            <a:avLst/>
          </a:prstGeom>
          <a:no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spTree>
    <p:extLst>
      <p:ext uri="{BB962C8B-B14F-4D97-AF65-F5344CB8AC3E}">
        <p14:creationId xmlns:p14="http://schemas.microsoft.com/office/powerpoint/2010/main" val="55479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C1E1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Picture 5" descr="Screen Shot 2015-06-16 at 4.09.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746" y="404581"/>
            <a:ext cx="16057553" cy="10035970"/>
          </a:xfrm>
          <a:prstGeom prst="rect">
            <a:avLst/>
          </a:prstGeom>
        </p:spPr>
      </p:pic>
      <p:sp>
        <p:nvSpPr>
          <p:cNvPr id="9" name="Rectangle 8"/>
          <p:cNvSpPr/>
          <p:nvPr/>
        </p:nvSpPr>
        <p:spPr>
          <a:xfrm>
            <a:off x="11398276" y="-423358"/>
            <a:ext cx="1034781" cy="7281358"/>
          </a:xfrm>
          <a:prstGeom prst="rect">
            <a:avLst/>
          </a:prstGeom>
          <a:solidFill>
            <a:srgbClr val="00000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pic>
        <p:nvPicPr>
          <p:cNvPr id="5" name="Picture 4"/>
          <p:cNvPicPr>
            <a:picLocks noChangeAspect="1"/>
          </p:cNvPicPr>
          <p:nvPr/>
        </p:nvPicPr>
        <p:blipFill>
          <a:blip r:embed="rId3"/>
          <a:stretch>
            <a:fillRect/>
          </a:stretch>
        </p:blipFill>
        <p:spPr>
          <a:xfrm>
            <a:off x="5747848" y="0"/>
            <a:ext cx="5566558" cy="6858000"/>
          </a:xfrm>
          <a:prstGeom prst="rect">
            <a:avLst/>
          </a:prstGeom>
        </p:spPr>
      </p:pic>
    </p:spTree>
    <p:extLst>
      <p:ext uri="{BB962C8B-B14F-4D97-AF65-F5344CB8AC3E}">
        <p14:creationId xmlns:p14="http://schemas.microsoft.com/office/powerpoint/2010/main" val="273473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“HTML” in JavaScript</a:t>
            </a:r>
          </a:p>
          <a:p>
            <a:r>
              <a:rPr lang="en-US" dirty="0" smtClean="0"/>
              <a:t>Compiles to JavaScript</a:t>
            </a:r>
          </a:p>
          <a:p>
            <a:r>
              <a:rPr lang="en-US" dirty="0"/>
              <a:t>Differences: </a:t>
            </a:r>
            <a:r>
              <a:rPr lang="en-US" dirty="0" err="1"/>
              <a:t>className</a:t>
            </a:r>
            <a:r>
              <a:rPr lang="en-US" dirty="0"/>
              <a:t>, </a:t>
            </a:r>
            <a:r>
              <a:rPr lang="en-US" dirty="0" err="1" smtClean="0"/>
              <a:t>htmlFor</a:t>
            </a:r>
            <a:endParaRPr lang="en-US" dirty="0" smtClean="0"/>
          </a:p>
          <a:p>
            <a:r>
              <a:rPr lang="en-US" dirty="0" smtClean="0"/>
              <a:t>Optional</a:t>
            </a:r>
            <a:endParaRPr lang="en-US" dirty="0"/>
          </a:p>
        </p:txBody>
      </p:sp>
      <p:sp>
        <p:nvSpPr>
          <p:cNvPr id="4" name="Title 3"/>
          <p:cNvSpPr>
            <a:spLocks noGrp="1"/>
          </p:cNvSpPr>
          <p:nvPr>
            <p:ph type="title"/>
          </p:nvPr>
        </p:nvSpPr>
        <p:spPr/>
        <p:txBody>
          <a:bodyPr/>
          <a:lstStyle/>
          <a:p>
            <a:r>
              <a:rPr lang="en-US" dirty="0" smtClean="0"/>
              <a:t>JSX</a:t>
            </a:r>
            <a:endParaRPr lang="en-US" dirty="0"/>
          </a:p>
        </p:txBody>
      </p:sp>
      <p:pic>
        <p:nvPicPr>
          <p:cNvPr id="8" name="Picture 2" descr="http://www.toptal.com/uploads/blog/category/logo/291/reac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737" y="2996346"/>
            <a:ext cx="1760352" cy="176035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842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23"/>
          </p:nvPr>
        </p:nvSpPr>
        <p:spPr>
          <a:xfrm>
            <a:off x="1543574" y="4309683"/>
            <a:ext cx="9114970" cy="3340608"/>
          </a:xfrm>
        </p:spPr>
        <p:txBody>
          <a:bodyPr>
            <a:normAutofit/>
          </a:bodyPr>
          <a:lstStyle/>
          <a:p>
            <a:pPr marL="0" indent="0" algn="ctr">
              <a:buNone/>
            </a:pPr>
            <a:r>
              <a:rPr lang="en-US" altLang="en-US" sz="2000" dirty="0" err="1" smtClean="0">
                <a:solidFill>
                  <a:srgbClr val="000000"/>
                </a:solidFill>
                <a:latin typeface="Consolas" panose="020B0609020204030204" pitchFamily="49" charset="0"/>
                <a:cs typeface="Consolas" panose="020B0609020204030204" pitchFamily="49" charset="0"/>
              </a:rPr>
              <a:t>React.createElement</a:t>
            </a:r>
            <a:r>
              <a:rPr lang="en-US" altLang="en-US" sz="2000" dirty="0">
                <a:solidFill>
                  <a:srgbClr val="000000"/>
                </a:solidFill>
                <a:latin typeface="Consolas" panose="020B0609020204030204" pitchFamily="49" charset="0"/>
                <a:cs typeface="Consolas" panose="020B0609020204030204" pitchFamily="49" charset="0"/>
              </a:rPr>
              <a:t>(</a:t>
            </a:r>
            <a:r>
              <a:rPr lang="en-US" altLang="en-US" sz="2000" dirty="0">
                <a:solidFill>
                  <a:srgbClr val="A31515"/>
                </a:solidFill>
                <a:latin typeface="Consolas" panose="020B0609020204030204" pitchFamily="49" charset="0"/>
                <a:cs typeface="Consolas" panose="020B0609020204030204" pitchFamily="49" charset="0"/>
              </a:rPr>
              <a:t>"h1"</a:t>
            </a:r>
            <a:r>
              <a:rPr lang="en-US" altLang="en-US" sz="2000" dirty="0">
                <a:solidFill>
                  <a:srgbClr val="000000"/>
                </a:solidFill>
                <a:latin typeface="Consolas" panose="020B0609020204030204" pitchFamily="49" charset="0"/>
                <a:cs typeface="Consolas" panose="020B0609020204030204" pitchFamily="49" charset="0"/>
              </a:rPr>
              <a:t>, {color: </a:t>
            </a:r>
            <a:r>
              <a:rPr lang="en-US" altLang="en-US" sz="2000" dirty="0">
                <a:solidFill>
                  <a:srgbClr val="A31515"/>
                </a:solidFill>
                <a:latin typeface="Consolas" panose="020B0609020204030204" pitchFamily="49" charset="0"/>
                <a:cs typeface="Consolas" panose="020B0609020204030204" pitchFamily="49" charset="0"/>
              </a:rPr>
              <a:t>"red"</a:t>
            </a:r>
            <a:r>
              <a:rPr lang="en-US" altLang="en-US" sz="2000" dirty="0">
                <a:solidFill>
                  <a:srgbClr val="000000"/>
                </a:solidFill>
                <a:latin typeface="Consolas" panose="020B0609020204030204" pitchFamily="49" charset="0"/>
                <a:cs typeface="Consolas" panose="020B0609020204030204" pitchFamily="49" charset="0"/>
              </a:rPr>
              <a:t>}, </a:t>
            </a:r>
            <a:r>
              <a:rPr lang="en-US" altLang="en-US" sz="2000" dirty="0">
                <a:solidFill>
                  <a:srgbClr val="A31515"/>
                </a:solidFill>
                <a:latin typeface="Consolas" panose="020B0609020204030204" pitchFamily="49" charset="0"/>
                <a:cs typeface="Consolas" panose="020B0609020204030204" pitchFamily="49" charset="0"/>
              </a:rPr>
              <a:t>"</a:t>
            </a:r>
            <a:r>
              <a:rPr lang="en-US" altLang="en-US" sz="2000" dirty="0" smtClean="0">
                <a:solidFill>
                  <a:srgbClr val="A31515"/>
                </a:solidFill>
                <a:latin typeface="Consolas" panose="020B0609020204030204" pitchFamily="49" charset="0"/>
                <a:cs typeface="Consolas" panose="020B0609020204030204" pitchFamily="49" charset="0"/>
              </a:rPr>
              <a:t>Heading here"</a:t>
            </a:r>
            <a:r>
              <a:rPr lang="en-US" altLang="en-US" sz="2000" dirty="0" smtClean="0">
                <a:solidFill>
                  <a:srgbClr val="000000"/>
                </a:solidFill>
                <a:latin typeface="Consolas" panose="020B0609020204030204" pitchFamily="49" charset="0"/>
                <a:cs typeface="Consolas" panose="020B0609020204030204" pitchFamily="49" charset="0"/>
              </a:rPr>
              <a:t>)</a:t>
            </a:r>
            <a:endParaRPr lang="en-US" sz="2000" dirty="0"/>
          </a:p>
        </p:txBody>
      </p:sp>
      <p:sp>
        <p:nvSpPr>
          <p:cNvPr id="11" name="Rectangle 2"/>
          <p:cNvSpPr>
            <a:spLocks noChangeArrowheads="1"/>
          </p:cNvSpPr>
          <p:nvPr/>
        </p:nvSpPr>
        <p:spPr bwMode="auto">
          <a:xfrm>
            <a:off x="3610635" y="2475122"/>
            <a:ext cx="4980851" cy="40011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sz="2000"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h1</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color</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="red"&gt;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Heading here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sz="2000"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h1</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en-US" sz="4800" b="0" i="0" u="none" strike="noStrike" cap="none" normalizeH="0" baseline="0" dirty="0" smtClean="0">
              <a:ln>
                <a:noFill/>
              </a:ln>
              <a:solidFill>
                <a:schemeClr val="tx1"/>
              </a:solidFill>
              <a:effectLst/>
              <a:latin typeface="Arial" panose="020B0604020202020204" pitchFamily="34" charset="0"/>
            </a:endParaRPr>
          </a:p>
        </p:txBody>
      </p:sp>
      <p:sp>
        <p:nvSpPr>
          <p:cNvPr id="14" name="Title 13"/>
          <p:cNvSpPr>
            <a:spLocks noGrp="1"/>
          </p:cNvSpPr>
          <p:nvPr>
            <p:ph type="title"/>
          </p:nvPr>
        </p:nvSpPr>
        <p:spPr/>
        <p:txBody>
          <a:bodyPr/>
          <a:lstStyle/>
          <a:p>
            <a:r>
              <a:rPr lang="en-US" dirty="0" smtClean="0"/>
              <a:t>JSX Compiles to JS</a:t>
            </a:r>
            <a:endParaRPr lang="en-US" dirty="0"/>
          </a:p>
        </p:txBody>
      </p:sp>
      <p:sp>
        <p:nvSpPr>
          <p:cNvPr id="15" name="Down Arrow 14"/>
          <p:cNvSpPr/>
          <p:nvPr/>
        </p:nvSpPr>
        <p:spPr>
          <a:xfrm>
            <a:off x="5822090" y="3018732"/>
            <a:ext cx="557939" cy="1146874"/>
          </a:xfrm>
          <a:prstGeom prst="downArrow">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spTree>
    <p:extLst>
      <p:ext uri="{BB962C8B-B14F-4D97-AF65-F5344CB8AC3E}">
        <p14:creationId xmlns:p14="http://schemas.microsoft.com/office/powerpoint/2010/main" val="334634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D1E19"/>
        </a:solidFill>
        <a:effectLst/>
      </p:bgPr>
    </p:bg>
    <p:spTree>
      <p:nvGrpSpPr>
        <p:cNvPr id="1" name=""/>
        <p:cNvGrpSpPr/>
        <p:nvPr/>
      </p:nvGrpSpPr>
      <p:grpSpPr>
        <a:xfrm>
          <a:off x="0" y="0"/>
          <a:ext cx="0" cy="0"/>
          <a:chOff x="0" y="0"/>
          <a:chExt cx="0" cy="0"/>
        </a:xfrm>
      </p:grpSpPr>
      <p:pic>
        <p:nvPicPr>
          <p:cNvPr id="8" name="Picture 7" descr="Screen Shot 2015-06-23 at 7.25.07 AM.png"/>
          <p:cNvPicPr>
            <a:picLocks noChangeAspect="1"/>
          </p:cNvPicPr>
          <p:nvPr/>
        </p:nvPicPr>
        <p:blipFill rotWithShape="1">
          <a:blip r:embed="rId3">
            <a:extLst>
              <a:ext uri="{28A0092B-C50C-407E-A947-70E740481C1C}">
                <a14:useLocalDpi xmlns:a14="http://schemas.microsoft.com/office/drawing/2010/main" val="0"/>
              </a:ext>
            </a:extLst>
          </a:blip>
          <a:srcRect l="10152" t="30863" r="22192" b="17773"/>
          <a:stretch/>
        </p:blipFill>
        <p:spPr>
          <a:xfrm>
            <a:off x="2778145" y="1467023"/>
            <a:ext cx="11361364" cy="5390977"/>
          </a:xfrm>
          <a:prstGeom prst="rect">
            <a:avLst/>
          </a:prstGeom>
        </p:spPr>
      </p:pic>
      <p:pic>
        <p:nvPicPr>
          <p:cNvPr id="7" name="Picture 6" descr="Screen Shot 2015-06-23 at 7.19.16 AM.png"/>
          <p:cNvPicPr>
            <a:picLocks noChangeAspect="1"/>
          </p:cNvPicPr>
          <p:nvPr/>
        </p:nvPicPr>
        <p:blipFill rotWithShape="1">
          <a:blip r:embed="rId4">
            <a:extLst>
              <a:ext uri="{28A0092B-C50C-407E-A947-70E740481C1C}">
                <a14:useLocalDpi xmlns:a14="http://schemas.microsoft.com/office/drawing/2010/main" val="0"/>
              </a:ext>
            </a:extLst>
          </a:blip>
          <a:srcRect l="9877" t="30863" r="42723" b="18214"/>
          <a:stretch/>
        </p:blipFill>
        <p:spPr>
          <a:xfrm>
            <a:off x="2712382" y="-2217751"/>
            <a:ext cx="8419360" cy="5653212"/>
          </a:xfrm>
          <a:prstGeom prst="rect">
            <a:avLst/>
          </a:prstGeom>
        </p:spPr>
      </p:pic>
      <p:sp>
        <p:nvSpPr>
          <p:cNvPr id="18" name="Right Arrow 17"/>
          <p:cNvSpPr/>
          <p:nvPr/>
        </p:nvSpPr>
        <p:spPr>
          <a:xfrm rot="5400000">
            <a:off x="5985599" y="3284073"/>
            <a:ext cx="468705" cy="332600"/>
          </a:xfrm>
          <a:prstGeom prst="rightArrow">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sp>
        <p:nvSpPr>
          <p:cNvPr id="2" name="Rectangle 1"/>
          <p:cNvSpPr/>
          <p:nvPr/>
        </p:nvSpPr>
        <p:spPr>
          <a:xfrm>
            <a:off x="10849528" y="972154"/>
            <a:ext cx="2053884" cy="5885846"/>
          </a:xfrm>
          <a:prstGeom prst="rect">
            <a:avLst/>
          </a:prstGeom>
          <a:solidFill>
            <a:srgbClr val="1D1E19"/>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sp>
        <p:nvSpPr>
          <p:cNvPr id="6" name="Rectangle 5"/>
          <p:cNvSpPr/>
          <p:nvPr/>
        </p:nvSpPr>
        <p:spPr>
          <a:xfrm>
            <a:off x="2676639" y="3418221"/>
            <a:ext cx="1227310" cy="344957"/>
          </a:xfrm>
          <a:prstGeom prst="rect">
            <a:avLst/>
          </a:prstGeom>
          <a:solidFill>
            <a:srgbClr val="1D1E19"/>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spTree>
    <p:extLst>
      <p:ext uri="{BB962C8B-B14F-4D97-AF65-F5344CB8AC3E}">
        <p14:creationId xmlns:p14="http://schemas.microsoft.com/office/powerpoint/2010/main" val="311407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3"/>
          </p:nvPr>
        </p:nvSpPr>
        <p:spPr>
          <a:xfrm>
            <a:off x="5854861" y="1148985"/>
            <a:ext cx="5295699" cy="4856802"/>
          </a:xfrm>
        </p:spPr>
        <p:txBody>
          <a:bodyPr>
            <a:normAutofit/>
          </a:bodyPr>
          <a:lstStyle/>
          <a:p>
            <a:pPr marL="0" indent="0">
              <a:buNone/>
            </a:pPr>
            <a:r>
              <a:rPr lang="en-US" dirty="0" smtClean="0">
                <a:solidFill>
                  <a:schemeClr val="accent1"/>
                </a:solidFill>
              </a:rPr>
              <a:t>“JS” </a:t>
            </a:r>
            <a:r>
              <a:rPr lang="en-US" dirty="0">
                <a:solidFill>
                  <a:schemeClr val="accent1"/>
                </a:solidFill>
              </a:rPr>
              <a:t>in </a:t>
            </a:r>
            <a:r>
              <a:rPr lang="en-US" dirty="0" smtClean="0">
                <a:solidFill>
                  <a:schemeClr val="accent1"/>
                </a:solidFill>
              </a:rPr>
              <a:t>HTML</a:t>
            </a:r>
          </a:p>
          <a:p>
            <a:pPr marL="0" indent="0">
              <a:buNone/>
            </a:pPr>
            <a:r>
              <a:rPr lang="en-US" dirty="0" smtClean="0">
                <a:solidFill>
                  <a:schemeClr val="tx1">
                    <a:lumMod val="60000"/>
                    <a:lumOff val="40000"/>
                  </a:schemeClr>
                </a:solidFill>
              </a:rPr>
              <a:t>&lt;div </a:t>
            </a:r>
            <a:r>
              <a:rPr lang="en-US" dirty="0" err="1" smtClean="0">
                <a:solidFill>
                  <a:schemeClr val="tx1">
                    <a:lumMod val="60000"/>
                    <a:lumOff val="40000"/>
                  </a:schemeClr>
                </a:solidFill>
              </a:rPr>
              <a:t>ng</a:t>
            </a:r>
            <a:r>
              <a:rPr lang="en-US" dirty="0" smtClean="0">
                <a:solidFill>
                  <a:schemeClr val="tx1">
                    <a:lumMod val="60000"/>
                    <a:lumOff val="40000"/>
                  </a:schemeClr>
                </a:solidFill>
              </a:rPr>
              <a:t>-repeat="user in users"&gt;</a:t>
            </a:r>
          </a:p>
          <a:p>
            <a:pPr marL="0" indent="0">
              <a:buNone/>
            </a:pPr>
            <a:r>
              <a:rPr lang="en-US" dirty="0" smtClean="0">
                <a:solidFill>
                  <a:schemeClr val="tx1">
                    <a:lumMod val="60000"/>
                    <a:lumOff val="40000"/>
                  </a:schemeClr>
                </a:solidFill>
              </a:rPr>
              <a:t>{</a:t>
            </a:r>
            <a:r>
              <a:rPr lang="en-US" dirty="0">
                <a:solidFill>
                  <a:schemeClr val="tx1">
                    <a:lumMod val="60000"/>
                    <a:lumOff val="40000"/>
                  </a:schemeClr>
                </a:solidFill>
              </a:rPr>
              <a:t>{#each </a:t>
            </a:r>
            <a:r>
              <a:rPr lang="en-US" dirty="0" smtClean="0">
                <a:solidFill>
                  <a:schemeClr val="tx1">
                    <a:lumMod val="60000"/>
                    <a:lumOff val="40000"/>
                  </a:schemeClr>
                </a:solidFill>
              </a:rPr>
              <a:t>user in users}}</a:t>
            </a:r>
          </a:p>
          <a:p>
            <a:pPr marL="0" indent="0">
              <a:buNone/>
            </a:pPr>
            <a:r>
              <a:rPr lang="en-US" dirty="0">
                <a:solidFill>
                  <a:schemeClr val="tx1">
                    <a:lumMod val="60000"/>
                    <a:lumOff val="40000"/>
                  </a:schemeClr>
                </a:solidFill>
              </a:rPr>
              <a:t>data-bind="</a:t>
            </a:r>
            <a:r>
              <a:rPr lang="en-US" dirty="0" err="1">
                <a:solidFill>
                  <a:schemeClr val="tx1">
                    <a:lumMod val="60000"/>
                    <a:lumOff val="40000"/>
                  </a:schemeClr>
                </a:solidFill>
              </a:rPr>
              <a:t>foreach</a:t>
            </a:r>
            <a:r>
              <a:rPr lang="en-US" dirty="0">
                <a:solidFill>
                  <a:schemeClr val="tx1">
                    <a:lumMod val="60000"/>
                    <a:lumOff val="40000"/>
                  </a:schemeClr>
                </a:solidFill>
              </a:rPr>
              <a:t>: </a:t>
            </a:r>
            <a:r>
              <a:rPr lang="en-US" dirty="0" smtClean="0">
                <a:solidFill>
                  <a:schemeClr val="tx1">
                    <a:lumMod val="60000"/>
                    <a:lumOff val="40000"/>
                  </a:schemeClr>
                </a:solidFill>
              </a:rPr>
              <a:t>users"&gt;</a:t>
            </a:r>
          </a:p>
          <a:p>
            <a:pPr marL="0" indent="0">
              <a:buNone/>
            </a:pPr>
            <a:endParaRPr lang="en-US" dirty="0">
              <a:solidFill>
                <a:schemeClr val="tx1">
                  <a:lumMod val="60000"/>
                  <a:lumOff val="40000"/>
                </a:schemeClr>
              </a:solidFill>
            </a:endParaRPr>
          </a:p>
          <a:p>
            <a:pPr marL="0" indent="0">
              <a:buNone/>
            </a:pPr>
            <a:endParaRPr lang="en-US" dirty="0">
              <a:solidFill>
                <a:schemeClr val="tx1">
                  <a:lumMod val="60000"/>
                  <a:lumOff val="40000"/>
                </a:schemeClr>
              </a:solidFill>
            </a:endParaRPr>
          </a:p>
          <a:p>
            <a:pPr marL="0" indent="0">
              <a:buNone/>
            </a:pPr>
            <a:r>
              <a:rPr lang="en-US" dirty="0">
                <a:solidFill>
                  <a:srgbClr val="F26722"/>
                </a:solidFill>
              </a:rPr>
              <a:t>“HTML” in JS</a:t>
            </a:r>
          </a:p>
          <a:p>
            <a:pPr marL="0" indent="0">
              <a:buNone/>
            </a:pPr>
            <a:r>
              <a:rPr lang="en-US" dirty="0" smtClean="0">
                <a:solidFill>
                  <a:schemeClr val="tx1">
                    <a:lumMod val="60000"/>
                    <a:lumOff val="40000"/>
                  </a:schemeClr>
                </a:solidFill>
              </a:rPr>
              <a:t>{</a:t>
            </a:r>
            <a:r>
              <a:rPr lang="en-US" dirty="0" err="1" smtClean="0">
                <a:solidFill>
                  <a:schemeClr val="tx1">
                    <a:lumMod val="60000"/>
                    <a:lumOff val="40000"/>
                  </a:schemeClr>
                </a:solidFill>
              </a:rPr>
              <a:t>users.map</a:t>
            </a:r>
            <a:r>
              <a:rPr lang="en-US" dirty="0">
                <a:solidFill>
                  <a:schemeClr val="tx1">
                    <a:lumMod val="60000"/>
                    <a:lumOff val="40000"/>
                  </a:schemeClr>
                </a:solidFill>
              </a:rPr>
              <a:t>(</a:t>
            </a:r>
            <a:r>
              <a:rPr lang="en-US" dirty="0" err="1" smtClean="0">
                <a:solidFill>
                  <a:schemeClr val="tx1">
                    <a:lumMod val="60000"/>
                    <a:lumOff val="40000"/>
                  </a:schemeClr>
                </a:solidFill>
              </a:rPr>
              <a:t>createUserRow</a:t>
            </a:r>
            <a:r>
              <a:rPr lang="en-US" dirty="0">
                <a:solidFill>
                  <a:schemeClr val="tx1">
                    <a:lumMod val="60000"/>
                    <a:lumOff val="40000"/>
                  </a:schemeClr>
                </a:solidFill>
              </a:rPr>
              <a:t>)}</a:t>
            </a:r>
          </a:p>
          <a:p>
            <a:pPr marL="0" indent="0">
              <a:buNone/>
            </a:pPr>
            <a:endParaRPr lang="en-US" dirty="0"/>
          </a:p>
        </p:txBody>
      </p:sp>
      <p:pic>
        <p:nvPicPr>
          <p:cNvPr id="6" name="Picture 2" descr="http://www.toptal.com/uploads/blog/category/logo/291/reac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6395" y="4001060"/>
            <a:ext cx="1577383" cy="1577383"/>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309" y="937594"/>
            <a:ext cx="1339957" cy="1339957"/>
          </a:xfrm>
          <a:prstGeom prst="rect">
            <a:avLst/>
          </a:prstGeom>
        </p:spPr>
      </p:pic>
      <p:sp>
        <p:nvSpPr>
          <p:cNvPr id="8" name="Oval 7"/>
          <p:cNvSpPr/>
          <p:nvPr/>
        </p:nvSpPr>
        <p:spPr>
          <a:xfrm>
            <a:off x="4077702" y="937594"/>
            <a:ext cx="1304535" cy="1304535"/>
          </a:xfrm>
          <a:prstGeom prst="ellipse">
            <a:avLst/>
          </a:prstGeom>
          <a:blipFill rotWithShape="1">
            <a:blip r:embed="rId5"/>
            <a:stretch>
              <a:fillRect/>
            </a:stretch>
          </a:blipFill>
        </p:spPr>
        <p:style>
          <a:lnRef idx="0">
            <a:schemeClr val="dk2">
              <a:shade val="80000"/>
              <a:hueOff val="0"/>
              <a:satOff val="0"/>
              <a:lumOff val="0"/>
              <a:alphaOff val="0"/>
            </a:schemeClr>
          </a:lnRef>
          <a:fillRef idx="1">
            <a:scrgbClr r="0" g="0" b="0"/>
          </a:fillRef>
          <a:effectRef idx="3">
            <a:schemeClr val="dk2">
              <a:tint val="40000"/>
              <a:hueOff val="0"/>
              <a:satOff val="0"/>
              <a:lumOff val="0"/>
              <a:alphaOff val="0"/>
            </a:schemeClr>
          </a:effectRef>
          <a:fontRef idx="minor">
            <a:schemeClr val="lt1">
              <a:hueOff val="0"/>
              <a:satOff val="0"/>
              <a:lumOff val="0"/>
              <a:alphaOff val="0"/>
            </a:schemeClr>
          </a:fontRef>
        </p:style>
      </p:sp>
      <p:pic>
        <p:nvPicPr>
          <p:cNvPr id="9" name="Picture 2" descr="http://www.gravatar.com/avatar/0cf15665a9146ba852bf042b0652780a?s=2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9891" y="790712"/>
            <a:ext cx="1412827" cy="141282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4431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0" end="0"/>
                                            </p:txEl>
                                          </p:spTgt>
                                        </p:tgtEl>
                                        <p:attrNameLst>
                                          <p:attrName>style.visibility</p:attrName>
                                        </p:attrNameLst>
                                      </p:cBhvr>
                                      <p:to>
                                        <p:strVal val="visible"/>
                                      </p:to>
                                    </p:set>
                                    <p:animEffect transition="in" filter="fade">
                                      <p:cBhvr>
                                        <p:cTn id="20" dur="500"/>
                                        <p:tgtEl>
                                          <p:spTgt spid="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fade">
                                      <p:cBhvr>
                                        <p:cTn id="25" dur="500"/>
                                        <p:tgtEl>
                                          <p:spTgt spid="2">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2" end="2"/>
                                            </p:txEl>
                                          </p:spTgt>
                                        </p:tgtEl>
                                        <p:attrNameLst>
                                          <p:attrName>style.visibility</p:attrName>
                                        </p:attrNameLst>
                                      </p:cBhvr>
                                      <p:to>
                                        <p:strVal val="visible"/>
                                      </p:to>
                                    </p:set>
                                    <p:animEffect transition="in" filter="fade">
                                      <p:cBhvr>
                                        <p:cTn id="30" dur="500"/>
                                        <p:tgtEl>
                                          <p:spTgt spid="2">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animEffect transition="in" filter="fade">
                                      <p:cBhvr>
                                        <p:cTn id="35" dur="500"/>
                                        <p:tgtEl>
                                          <p:spTgt spid="2">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
                                            <p:txEl>
                                              <p:pRg st="6" end="6"/>
                                            </p:txEl>
                                          </p:spTgt>
                                        </p:tgtEl>
                                        <p:attrNameLst>
                                          <p:attrName>style.visibility</p:attrName>
                                        </p:attrNameLst>
                                      </p:cBhvr>
                                      <p:to>
                                        <p:strVal val="visible"/>
                                      </p:to>
                                    </p:set>
                                    <p:animEffect transition="in" filter="fade">
                                      <p:cBhvr>
                                        <p:cTn id="45" dur="500"/>
                                        <p:tgtEl>
                                          <p:spTgt spid="2">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
                                            <p:txEl>
                                              <p:pRg st="7" end="7"/>
                                            </p:txEl>
                                          </p:spTgt>
                                        </p:tgtEl>
                                        <p:attrNameLst>
                                          <p:attrName>style.visibility</p:attrName>
                                        </p:attrNameLst>
                                      </p:cBhvr>
                                      <p:to>
                                        <p:strVal val="visible"/>
                                      </p:to>
                                    </p:set>
                                    <p:animEffect transition="in" filter="fade">
                                      <p:cBhvr>
                                        <p:cTn id="5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solidFill>
                  <a:schemeClr val="bg1"/>
                </a:solidFill>
              </a:rPr>
              <a:t>What Is Isomorphic JavaScript?</a:t>
            </a:r>
            <a:endParaRPr lang="en-US" dirty="0">
              <a:solidFill>
                <a:schemeClr val="bg1"/>
              </a:solidFill>
            </a:endParaRPr>
          </a:p>
        </p:txBody>
      </p:sp>
    </p:spTree>
    <p:extLst>
      <p:ext uri="{BB962C8B-B14F-4D97-AF65-F5344CB8AC3E}">
        <p14:creationId xmlns:p14="http://schemas.microsoft.com/office/powerpoint/2010/main" val="328957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77596" y="874881"/>
            <a:ext cx="4826000" cy="4826000"/>
          </a:xfrm>
          <a:prstGeom prst="rect">
            <a:avLst/>
          </a:prstGeom>
        </p:spPr>
      </p:pic>
      <p:pic>
        <p:nvPicPr>
          <p:cNvPr id="5" name="Picture 4"/>
          <p:cNvPicPr>
            <a:picLocks noChangeAspect="1"/>
          </p:cNvPicPr>
          <p:nvPr/>
        </p:nvPicPr>
        <p:blipFill>
          <a:blip r:embed="rId4"/>
          <a:stretch>
            <a:fillRect/>
          </a:stretch>
        </p:blipFill>
        <p:spPr>
          <a:xfrm>
            <a:off x="1949761" y="1050554"/>
            <a:ext cx="2374017" cy="4437416"/>
          </a:xfrm>
          <a:prstGeom prst="rect">
            <a:avLst/>
          </a:prstGeom>
        </p:spPr>
      </p:pic>
      <p:pic>
        <p:nvPicPr>
          <p:cNvPr id="6" name="Picture 5"/>
          <p:cNvPicPr>
            <a:picLocks noChangeAspect="1"/>
          </p:cNvPicPr>
          <p:nvPr/>
        </p:nvPicPr>
        <p:blipFill>
          <a:blip r:embed="rId5"/>
          <a:stretch>
            <a:fillRect/>
          </a:stretch>
        </p:blipFill>
        <p:spPr>
          <a:xfrm>
            <a:off x="1787349" y="257709"/>
            <a:ext cx="8670215" cy="6502662"/>
          </a:xfrm>
          <a:prstGeom prst="rect">
            <a:avLst/>
          </a:prstGeom>
        </p:spPr>
      </p:pic>
    </p:spTree>
    <p:extLst>
      <p:ext uri="{BB962C8B-B14F-4D97-AF65-F5344CB8AC3E}">
        <p14:creationId xmlns:p14="http://schemas.microsoft.com/office/powerpoint/2010/main" val="30556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a:xfrm>
            <a:off x="4368117" y="3349621"/>
            <a:ext cx="3098153" cy="2656165"/>
          </a:xfrm>
        </p:spPr>
        <p:txBody>
          <a:bodyPr/>
          <a:lstStyle/>
          <a:p>
            <a:pPr marL="0" indent="0" algn="ctr">
              <a:buNone/>
            </a:pPr>
            <a:r>
              <a:rPr lang="en-US" dirty="0"/>
              <a:t>Must stay in sync.</a:t>
            </a:r>
          </a:p>
          <a:p>
            <a:pPr marL="0" indent="0" algn="ctr">
              <a:buNone/>
            </a:pPr>
            <a:r>
              <a:rPr lang="en-US" dirty="0" smtClean="0"/>
              <a:t>No </a:t>
            </a:r>
            <a:r>
              <a:rPr lang="en-US" dirty="0"/>
              <a:t>explicit </a:t>
            </a:r>
            <a:r>
              <a:rPr lang="en-US" dirty="0" smtClean="0"/>
              <a:t>interface!</a:t>
            </a:r>
            <a:endParaRPr lang="en-US" dirty="0"/>
          </a:p>
        </p:txBody>
      </p:sp>
      <p:pic>
        <p:nvPicPr>
          <p:cNvPr id="3" name="Picture 2"/>
          <p:cNvPicPr>
            <a:picLocks noChangeAspect="1"/>
          </p:cNvPicPr>
          <p:nvPr/>
        </p:nvPicPr>
        <p:blipFill>
          <a:blip r:embed="rId3"/>
          <a:stretch>
            <a:fillRect/>
          </a:stretch>
        </p:blipFill>
        <p:spPr>
          <a:xfrm>
            <a:off x="1714393" y="2103832"/>
            <a:ext cx="2990383" cy="2990383"/>
          </a:xfrm>
          <a:prstGeom prst="rect">
            <a:avLst/>
          </a:prstGeom>
        </p:spPr>
      </p:pic>
      <p:pic>
        <p:nvPicPr>
          <p:cNvPr id="7" name="Picture 6"/>
          <p:cNvPicPr>
            <a:picLocks noChangeAspect="1"/>
          </p:cNvPicPr>
          <p:nvPr/>
        </p:nvPicPr>
        <p:blipFill>
          <a:blip r:embed="rId4"/>
          <a:stretch>
            <a:fillRect/>
          </a:stretch>
        </p:blipFill>
        <p:spPr>
          <a:xfrm>
            <a:off x="7760809" y="2170289"/>
            <a:ext cx="2965796" cy="2965796"/>
          </a:xfrm>
          <a:prstGeom prst="rect">
            <a:avLst/>
          </a:prstGeom>
        </p:spPr>
      </p:pic>
    </p:spTree>
    <p:extLst>
      <p:ext uri="{BB962C8B-B14F-4D97-AF65-F5344CB8AC3E}">
        <p14:creationId xmlns:p14="http://schemas.microsoft.com/office/powerpoint/2010/main" val="58972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83645" y="1469724"/>
            <a:ext cx="1612786" cy="5123837"/>
          </a:xfrm>
        </p:spPr>
        <p:txBody>
          <a:bodyPr/>
          <a:lstStyle/>
          <a:p>
            <a:r>
              <a:rPr lang="en-US" dirty="0" smtClean="0">
                <a:solidFill>
                  <a:schemeClr val="tx1"/>
                </a:solidFill>
              </a:rPr>
              <a:t>HAML</a:t>
            </a:r>
          </a:p>
          <a:p>
            <a:endParaRPr lang="en-US" dirty="0" smtClean="0">
              <a:solidFill>
                <a:schemeClr val="tx1"/>
              </a:solidFill>
            </a:endParaRPr>
          </a:p>
          <a:p>
            <a:endParaRPr lang="en-US" dirty="0">
              <a:solidFill>
                <a:schemeClr val="tx1"/>
              </a:solidFill>
            </a:endParaRPr>
          </a:p>
          <a:p>
            <a:r>
              <a:rPr lang="en-US" dirty="0" smtClean="0">
                <a:solidFill>
                  <a:schemeClr val="tx1"/>
                </a:solidFill>
              </a:rPr>
              <a:t>Razor</a:t>
            </a:r>
          </a:p>
          <a:p>
            <a:endParaRPr lang="en-US" dirty="0" smtClean="0">
              <a:solidFill>
                <a:schemeClr val="tx1"/>
              </a:solidFill>
            </a:endParaRPr>
          </a:p>
          <a:p>
            <a:endParaRPr lang="en-US" dirty="0">
              <a:solidFill>
                <a:schemeClr val="tx1"/>
              </a:solidFill>
            </a:endParaRPr>
          </a:p>
          <a:p>
            <a:r>
              <a:rPr lang="en-US" dirty="0" smtClean="0">
                <a:solidFill>
                  <a:schemeClr val="tx1"/>
                </a:solidFill>
              </a:rPr>
              <a:t>Django</a:t>
            </a:r>
          </a:p>
          <a:p>
            <a:endParaRPr lang="en-US" dirty="0" smtClean="0">
              <a:solidFill>
                <a:schemeClr val="tx1"/>
              </a:solidFill>
            </a:endParaRPr>
          </a:p>
          <a:p>
            <a:endParaRPr lang="en-US" dirty="0">
              <a:solidFill>
                <a:schemeClr val="tx1"/>
              </a:solidFill>
            </a:endParaRPr>
          </a:p>
          <a:p>
            <a:r>
              <a:rPr lang="en-US" dirty="0" smtClean="0">
                <a:solidFill>
                  <a:schemeClr val="tx1"/>
                </a:solidFill>
              </a:rPr>
              <a:t>Jade</a:t>
            </a:r>
          </a:p>
        </p:txBody>
      </p:sp>
      <p:pic>
        <p:nvPicPr>
          <p:cNvPr id="2050" name="Picture 2" descr="http://www.nilkanth.com/my-uploads/2008/10/newdotnetlogo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480" y="2499301"/>
            <a:ext cx="2320497" cy="958703"/>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http://upload.wikimedia.org/wikipedia/en/thumb/e/e9/Ruby_on_Rails.svg/791px-Ruby_on_Rails.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63704" y="1319772"/>
            <a:ext cx="607607" cy="786586"/>
          </a:xfrm>
          <a:prstGeom prst="rect">
            <a:avLst/>
          </a:prstGeom>
          <a:noFill/>
          <a:extLst>
            <a:ext uri="{909E8E84-426E-40dd-AFC4-6F175D3DCCD1}">
              <a14:hiddenFill xmlns:a14="http://schemas.microsoft.com/office/drawing/2010/main" xmlns="">
                <a:solidFill>
                  <a:srgbClr val="FFFFFF"/>
                </a:solidFill>
              </a14:hiddenFill>
            </a:ext>
          </a:extLst>
        </p:spPr>
      </p:pic>
      <p:pic>
        <p:nvPicPr>
          <p:cNvPr id="2056" name="Picture 8" descr="https://www.python.org/static/community_logos/python-logo-master-v3-T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037" y="3888937"/>
            <a:ext cx="2544939" cy="859605"/>
          </a:xfrm>
          <a:prstGeom prst="rect">
            <a:avLst/>
          </a:prstGeom>
          <a:noFill/>
          <a:extLst>
            <a:ext uri="{909E8E84-426E-40dd-AFC4-6F175D3DCCD1}">
              <a14:hiddenFill xmlns:a14="http://schemas.microsoft.com/office/drawing/2010/main" xmlns="">
                <a:solidFill>
                  <a:srgbClr val="FFFFFF"/>
                </a:solidFill>
              </a14:hiddenFill>
            </a:ext>
          </a:extLst>
        </p:spPr>
      </p:pic>
      <p:pic>
        <p:nvPicPr>
          <p:cNvPr id="2058" name="Picture 10" descr="http://www.clearlyinnovative.com/wp-content/uploads/2013/08/node_logo-0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7875" y="5015943"/>
            <a:ext cx="2113706" cy="845482"/>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 Placeholder 2"/>
          <p:cNvSpPr txBox="1">
            <a:spLocks/>
          </p:cNvSpPr>
          <p:nvPr/>
        </p:nvSpPr>
        <p:spPr>
          <a:xfrm>
            <a:off x="9034434" y="1365815"/>
            <a:ext cx="1612786" cy="5123837"/>
          </a:xfrm>
          <a:prstGeom prst="rect">
            <a:avLst/>
          </a:prstGeom>
        </p:spPr>
        <p:txBody>
          <a:bodyPr vert="horz" lIns="0" tIns="0" rIns="0" bIns="0" rtlCol="0">
            <a:noAutofit/>
          </a:bodyPr>
          <a:lstStyle>
            <a:lvl1pPr marL="0" indent="0" algn="l" defTabSz="586116" rtl="0" eaLnBrk="1" latinLnBrk="0" hangingPunct="1">
              <a:spcBef>
                <a:spcPts val="1025"/>
              </a:spcBef>
              <a:buClrTx/>
              <a:buSzPct val="70000"/>
              <a:buFont typeface="Wingdings" pitchFamily="2" charset="2"/>
              <a:buNone/>
              <a:defRPr sz="2000" b="1" i="0" kern="1200" baseline="0">
                <a:solidFill>
                  <a:schemeClr val="bg1">
                    <a:lumMod val="65000"/>
                    <a:lumOff val="35000"/>
                  </a:schemeClr>
                </a:solidFill>
                <a:latin typeface="Myriad Pro Light" pitchFamily="34" charset="0"/>
                <a:ea typeface="+mn-ea"/>
                <a:cs typeface="Arial"/>
              </a:defRPr>
            </a:lvl1pPr>
            <a:lvl2pPr marL="586116" indent="-288987" algn="l" defTabSz="586116" rtl="0" eaLnBrk="1" latinLnBrk="0" hangingPunct="1">
              <a:spcBef>
                <a:spcPts val="679"/>
              </a:spcBef>
              <a:buClrTx/>
              <a:buSzPct val="70000"/>
              <a:buFont typeface="Wingdings" pitchFamily="2" charset="2"/>
              <a:buChar char="o"/>
              <a:defRPr sz="1800" b="0" i="0" kern="1200" baseline="0">
                <a:solidFill>
                  <a:schemeClr val="bg1">
                    <a:lumMod val="65000"/>
                    <a:lumOff val="35000"/>
                  </a:schemeClr>
                </a:solidFill>
                <a:latin typeface="Myriad Pro" pitchFamily="34" charset="0"/>
                <a:ea typeface="+mn-ea"/>
                <a:cs typeface="Arial"/>
              </a:defRPr>
            </a:lvl2pPr>
            <a:lvl3pPr marL="883243" indent="-286954" algn="l" defTabSz="586116" rtl="0" eaLnBrk="1" latinLnBrk="0" hangingPunct="1">
              <a:spcBef>
                <a:spcPts val="615"/>
              </a:spcBef>
              <a:buClrTx/>
              <a:buSzPct val="70000"/>
              <a:buFont typeface="Wingdings" pitchFamily="2" charset="2"/>
              <a:buChar char="o"/>
              <a:defRPr sz="1600" b="0" i="0" kern="1200" baseline="0">
                <a:solidFill>
                  <a:schemeClr val="bg1">
                    <a:lumMod val="65000"/>
                    <a:lumOff val="35000"/>
                  </a:schemeClr>
                </a:solidFill>
                <a:latin typeface="Myriad Pro" pitchFamily="34" charset="0"/>
                <a:ea typeface="+mn-ea"/>
                <a:cs typeface="Arial"/>
              </a:defRPr>
            </a:lvl3pPr>
            <a:lvl4pPr marL="1096934" indent="-213689" algn="l" defTabSz="586116" rtl="0" eaLnBrk="1" latinLnBrk="0" hangingPunct="1">
              <a:spcBef>
                <a:spcPts val="552"/>
              </a:spcBef>
              <a:buClrTx/>
              <a:buSzPct val="70000"/>
              <a:buFont typeface="Wingdings" pitchFamily="2" charset="2"/>
              <a:buChar char="o"/>
              <a:defRPr sz="1400" b="0" i="0" kern="1200" baseline="0">
                <a:solidFill>
                  <a:schemeClr val="bg1">
                    <a:lumMod val="65000"/>
                    <a:lumOff val="35000"/>
                  </a:schemeClr>
                </a:solidFill>
                <a:latin typeface="Myriad Pro" pitchFamily="34" charset="0"/>
                <a:ea typeface="+mn-ea"/>
                <a:cs typeface="Arial"/>
              </a:defRPr>
            </a:lvl4pPr>
            <a:lvl5pPr marL="1396096" indent="-299165" algn="l" defTabSz="586116" rtl="0" eaLnBrk="1" latinLnBrk="0" hangingPunct="1">
              <a:spcBef>
                <a:spcPts val="488"/>
              </a:spcBef>
              <a:buClrTx/>
              <a:buSzPct val="70000"/>
              <a:buFont typeface="Wingdings" pitchFamily="2" charset="2"/>
              <a:buChar char="o"/>
              <a:tabLst/>
              <a:defRPr sz="1200" b="0" i="0" kern="1200" baseline="0">
                <a:solidFill>
                  <a:schemeClr val="bg1">
                    <a:lumMod val="65000"/>
                    <a:lumOff val="35000"/>
                  </a:schemeClr>
                </a:solidFill>
                <a:latin typeface="Myriad Pro" pitchFamily="34" charset="0"/>
                <a:ea typeface="+mn-ea"/>
                <a:cs typeface="Arial"/>
              </a:defRPr>
            </a:lvl5pPr>
            <a:lvl6pPr marL="1609784" indent="-215723" algn="l" defTabSz="586116"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753" indent="-293058" algn="l" defTabSz="586116" rtl="0" eaLnBrk="1" latinLnBrk="0" hangingPunct="1">
              <a:spcBef>
                <a:spcPct val="20000"/>
              </a:spcBef>
              <a:buFont typeface="Arial"/>
              <a:buChar char="•"/>
              <a:defRPr sz="2533" kern="1200">
                <a:solidFill>
                  <a:schemeClr val="tx1"/>
                </a:solidFill>
                <a:latin typeface="+mn-lt"/>
                <a:ea typeface="+mn-ea"/>
                <a:cs typeface="+mn-cs"/>
              </a:defRPr>
            </a:lvl7pPr>
            <a:lvl8pPr marL="4395869" indent="-293058" algn="l" defTabSz="586116" rtl="0" eaLnBrk="1" latinLnBrk="0" hangingPunct="1">
              <a:spcBef>
                <a:spcPct val="20000"/>
              </a:spcBef>
              <a:buFont typeface="Arial"/>
              <a:buChar char="•"/>
              <a:defRPr sz="2533" kern="1200">
                <a:solidFill>
                  <a:schemeClr val="tx1"/>
                </a:solidFill>
                <a:latin typeface="+mn-lt"/>
                <a:ea typeface="+mn-ea"/>
                <a:cs typeface="+mn-cs"/>
              </a:defRPr>
            </a:lvl8pPr>
            <a:lvl9pPr marL="4981983" indent="-293058" algn="l" defTabSz="586116" rtl="0" eaLnBrk="1" latinLnBrk="0" hangingPunct="1">
              <a:spcBef>
                <a:spcPct val="20000"/>
              </a:spcBef>
              <a:buFont typeface="Arial"/>
              <a:buChar char="•"/>
              <a:defRPr sz="2533" kern="1200">
                <a:solidFill>
                  <a:schemeClr val="tx1"/>
                </a:solidFill>
                <a:latin typeface="+mn-lt"/>
                <a:ea typeface="+mn-ea"/>
                <a:cs typeface="+mn-cs"/>
              </a:defRPr>
            </a:lvl9pPr>
          </a:lstStyle>
          <a:p>
            <a:r>
              <a:rPr lang="en-US" dirty="0" smtClean="0">
                <a:solidFill>
                  <a:schemeClr val="tx1"/>
                </a:solidFill>
              </a:rPr>
              <a:t>Handlebars</a:t>
            </a:r>
          </a:p>
          <a:p>
            <a:endParaRPr lang="en-US" dirty="0" smtClean="0">
              <a:solidFill>
                <a:schemeClr val="tx1"/>
              </a:solidFill>
            </a:endParaRPr>
          </a:p>
          <a:p>
            <a:endParaRPr lang="en-US" dirty="0" smtClean="0">
              <a:solidFill>
                <a:schemeClr val="tx1"/>
              </a:solidFill>
            </a:endParaRPr>
          </a:p>
          <a:p>
            <a:r>
              <a:rPr lang="en-US" dirty="0" smtClean="0">
                <a:solidFill>
                  <a:schemeClr val="tx1"/>
                </a:solidFill>
              </a:rPr>
              <a:t>Knockout</a:t>
            </a:r>
          </a:p>
          <a:p>
            <a:endParaRPr lang="en-US" dirty="0" smtClean="0">
              <a:solidFill>
                <a:schemeClr val="tx1"/>
              </a:solidFill>
            </a:endParaRPr>
          </a:p>
          <a:p>
            <a:endParaRPr lang="en-US" dirty="0" smtClean="0">
              <a:solidFill>
                <a:schemeClr val="tx1"/>
              </a:solidFill>
            </a:endParaRPr>
          </a:p>
          <a:p>
            <a:r>
              <a:rPr lang="en-US" dirty="0" smtClean="0">
                <a:solidFill>
                  <a:schemeClr val="tx1"/>
                </a:solidFill>
              </a:rPr>
              <a:t>Angular</a:t>
            </a:r>
          </a:p>
          <a:p>
            <a:endParaRPr lang="en-US" dirty="0" smtClean="0">
              <a:solidFill>
                <a:schemeClr val="tx1"/>
              </a:solidFill>
            </a:endParaRPr>
          </a:p>
          <a:p>
            <a:endParaRPr lang="en-US" dirty="0" smtClean="0">
              <a:solidFill>
                <a:schemeClr val="tx1"/>
              </a:solidFill>
            </a:endParaRPr>
          </a:p>
          <a:p>
            <a:r>
              <a:rPr lang="en-US" dirty="0" smtClean="0">
                <a:solidFill>
                  <a:schemeClr val="tx1"/>
                </a:solidFill>
              </a:rPr>
              <a:t>KendoUI</a:t>
            </a:r>
          </a:p>
        </p:txBody>
      </p:sp>
      <p:pic>
        <p:nvPicPr>
          <p:cNvPr id="1028" name="Picture 4" descr="http://www.w3schools.com/angular/pic_angula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01800" y="3676136"/>
            <a:ext cx="1039299" cy="1039299"/>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raw.github.com/evereq/handlebars.js.nuget/master/images/handlebar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10844" y="1174846"/>
            <a:ext cx="931512" cy="931512"/>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http://learn.knockoutjs.com/Content/App/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01800" y="2441422"/>
            <a:ext cx="1040032" cy="1040032"/>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http://jaydata.org/Themes/Bootstrap/Styles/img/logo_kendoui_sol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63032" y="4910117"/>
            <a:ext cx="978067" cy="978067"/>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1932710" y="433750"/>
            <a:ext cx="1134798" cy="523220"/>
          </a:xfrm>
          <a:prstGeom prst="rect">
            <a:avLst/>
          </a:prstGeom>
          <a:noFill/>
        </p:spPr>
        <p:txBody>
          <a:bodyPr wrap="none" rtlCol="0">
            <a:spAutoFit/>
          </a:bodyPr>
          <a:lstStyle/>
          <a:p>
            <a:r>
              <a:rPr lang="en-US" sz="2800" dirty="0">
                <a:solidFill>
                  <a:srgbClr val="FC6719"/>
                </a:solidFill>
              </a:rPr>
              <a:t>Server</a:t>
            </a:r>
          </a:p>
        </p:txBody>
      </p:sp>
      <p:sp>
        <p:nvSpPr>
          <p:cNvPr id="22" name="TextBox 21"/>
          <p:cNvSpPr txBox="1"/>
          <p:nvPr/>
        </p:nvSpPr>
        <p:spPr>
          <a:xfrm>
            <a:off x="8467035" y="456944"/>
            <a:ext cx="1056892" cy="523220"/>
          </a:xfrm>
          <a:prstGeom prst="rect">
            <a:avLst/>
          </a:prstGeom>
          <a:noFill/>
        </p:spPr>
        <p:txBody>
          <a:bodyPr wrap="none" rtlCol="0">
            <a:spAutoFit/>
          </a:bodyPr>
          <a:lstStyle/>
          <a:p>
            <a:r>
              <a:rPr lang="en-US" sz="2800" dirty="0" smtClean="0">
                <a:solidFill>
                  <a:srgbClr val="FC6719"/>
                </a:solidFill>
              </a:rPr>
              <a:t>Client</a:t>
            </a:r>
            <a:endParaRPr lang="en-US" sz="2800" dirty="0">
              <a:solidFill>
                <a:srgbClr val="FC6719"/>
              </a:solidFill>
            </a:endParaRPr>
          </a:p>
        </p:txBody>
      </p:sp>
    </p:spTree>
    <p:extLst>
      <p:ext uri="{BB962C8B-B14F-4D97-AF65-F5344CB8AC3E}">
        <p14:creationId xmlns:p14="http://schemas.microsoft.com/office/powerpoint/2010/main" val="202962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081" y="2727063"/>
            <a:ext cx="10989735" cy="899088"/>
          </a:xfrm>
        </p:spPr>
        <p:txBody>
          <a:bodyPr/>
          <a:lstStyle/>
          <a:p>
            <a:r>
              <a:rPr lang="en-US" b="0" dirty="0" smtClean="0">
                <a:solidFill>
                  <a:schemeClr val="tx1"/>
                </a:solidFill>
              </a:rPr>
              <a:t>What if you could use one tech </a:t>
            </a:r>
            <a:br>
              <a:rPr lang="en-US" b="0" dirty="0" smtClean="0">
                <a:solidFill>
                  <a:schemeClr val="tx1"/>
                </a:solidFill>
              </a:rPr>
            </a:br>
            <a:r>
              <a:rPr lang="en-US" b="0" dirty="0" smtClean="0">
                <a:solidFill>
                  <a:schemeClr val="tx1"/>
                </a:solidFill>
              </a:rPr>
              <a:t>on</a:t>
            </a:r>
            <a:r>
              <a:rPr lang="en-US" b="0" dirty="0">
                <a:solidFill>
                  <a:schemeClr val="tx1"/>
                </a:solidFill>
              </a:rPr>
              <a:t> </a:t>
            </a:r>
            <a:r>
              <a:rPr lang="en-US" b="0" dirty="0" smtClean="0">
                <a:solidFill>
                  <a:schemeClr val="tx1"/>
                </a:solidFill>
              </a:rPr>
              <a:t>the </a:t>
            </a:r>
            <a:r>
              <a:rPr lang="en-US" b="0" dirty="0" smtClean="0">
                <a:solidFill>
                  <a:schemeClr val="accent1"/>
                </a:solidFill>
              </a:rPr>
              <a:t>client </a:t>
            </a:r>
            <a:r>
              <a:rPr lang="en-US" b="0" i="1" dirty="0" smtClean="0">
                <a:solidFill>
                  <a:schemeClr val="accent1"/>
                </a:solidFill>
              </a:rPr>
              <a:t>and</a:t>
            </a:r>
            <a:r>
              <a:rPr lang="en-US" b="0" dirty="0" smtClean="0">
                <a:solidFill>
                  <a:schemeClr val="accent1"/>
                </a:solidFill>
              </a:rPr>
              <a:t> server</a:t>
            </a:r>
            <a:r>
              <a:rPr lang="en-US" b="0" dirty="0" smtClean="0">
                <a:solidFill>
                  <a:schemeClr val="tx1"/>
                </a:solidFill>
              </a:rPr>
              <a:t>?</a:t>
            </a:r>
            <a:endParaRPr lang="en-US" b="0" dirty="0">
              <a:solidFill>
                <a:schemeClr val="tx1"/>
              </a:solidFill>
            </a:endParaRPr>
          </a:p>
        </p:txBody>
      </p:sp>
    </p:spTree>
    <p:extLst>
      <p:ext uri="{BB962C8B-B14F-4D97-AF65-F5344CB8AC3E}">
        <p14:creationId xmlns:p14="http://schemas.microsoft.com/office/powerpoint/2010/main" val="169457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theme/theme1.xml><?xml version="1.0" encoding="utf-8"?>
<a:theme xmlns:a="http://schemas.openxmlformats.org/drawingml/2006/main" name="Pluralsight default theme">
  <a:themeElements>
    <a:clrScheme name="PLURALSIGHT COLORS">
      <a:dk1>
        <a:srgbClr val="58595B"/>
      </a:dk1>
      <a:lt1>
        <a:srgbClr val="FFFFFF"/>
      </a:lt1>
      <a:dk2>
        <a:srgbClr val="464547"/>
      </a:dk2>
      <a:lt2>
        <a:srgbClr val="FFFFFF"/>
      </a:lt2>
      <a:accent1>
        <a:srgbClr val="F26722"/>
      </a:accent1>
      <a:accent2>
        <a:srgbClr val="548C94"/>
      </a:accent2>
      <a:accent3>
        <a:srgbClr val="66AEBA"/>
      </a:accent3>
      <a:accent4>
        <a:srgbClr val="9CCB42"/>
      </a:accent4>
      <a:accent5>
        <a:srgbClr val="79A14C"/>
      </a:accent5>
      <a:accent6>
        <a:srgbClr val="C8531F"/>
      </a:accent6>
      <a:hlink>
        <a:srgbClr val="548C94"/>
      </a:hlink>
      <a:folHlink>
        <a:srgbClr val="548C94"/>
      </a:folHlink>
    </a:clrScheme>
    <a:fontScheme name="Pluralsight">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dirty="0" err="1" smtClean="0">
            <a:solidFill>
              <a:schemeClr val="bg1"/>
            </a:solidFill>
          </a:defRPr>
        </a:defPPr>
      </a:lstStyle>
      <a:style>
        <a:lnRef idx="2">
          <a:schemeClr val="accent1"/>
        </a:lnRef>
        <a:fillRef idx="0">
          <a:schemeClr val="accent1"/>
        </a:fillRef>
        <a:effectRef idx="1">
          <a:schemeClr val="accent1"/>
        </a:effectRef>
        <a:fontRef idx="minor">
          <a:schemeClr val="tx1"/>
        </a:fontRef>
      </a:style>
    </a:spDef>
    <a:lnDef>
      <a:spPr>
        <a:ln>
          <a:solidFill>
            <a:schemeClr val="accent1"/>
          </a:solidFill>
          <a:headEnd type="none"/>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0236667E-F916-4F2D-AE58-4D072AF7ED16}" vid="{C40EFC5D-C72B-4094-ACD2-BD6E3B5E64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Pluralsight_PowerPoint_Jan_2015</Template>
  <TotalTime>70386</TotalTime>
  <Words>7020</Words>
  <Application>Microsoft Office PowerPoint</Application>
  <PresentationFormat>Widescreen</PresentationFormat>
  <Paragraphs>617</Paragraphs>
  <Slides>71</Slides>
  <Notes>58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71</vt:i4>
      </vt:variant>
    </vt:vector>
  </HeadingPairs>
  <TitlesOfParts>
    <vt:vector size="82" baseType="lpstr">
      <vt:lpstr>Arial</vt:lpstr>
      <vt:lpstr>Calibri</vt:lpstr>
      <vt:lpstr>Consolas</vt:lpstr>
      <vt:lpstr>DIN Engschrift Std</vt:lpstr>
      <vt:lpstr>Helvetica Light</vt:lpstr>
      <vt:lpstr>Lucida Grande</vt:lpstr>
      <vt:lpstr>Myriad Pro</vt:lpstr>
      <vt:lpstr>Myriad Pro Light</vt:lpstr>
      <vt:lpstr>Tahoma</vt:lpstr>
      <vt:lpstr>Wingdings</vt:lpstr>
      <vt:lpstr>Pluralsight default theme</vt:lpstr>
      <vt:lpstr>The Isomorphic JavaScript Revolution</vt:lpstr>
      <vt:lpstr>JS Eats the World</vt:lpstr>
      <vt:lpstr>PowerPoint Presentation</vt:lpstr>
      <vt:lpstr>PowerPoint Presentation</vt:lpstr>
      <vt:lpstr>PowerPoint Presentation</vt:lpstr>
      <vt:lpstr>Here’s the Plan</vt:lpstr>
      <vt:lpstr>PowerPoint Presentation</vt:lpstr>
      <vt:lpstr>PowerPoint Presentation</vt:lpstr>
      <vt:lpstr>What if you could use one tech  on the client and server?</vt:lpstr>
      <vt:lpstr>PowerPoint Presentation</vt:lpstr>
      <vt:lpstr>Use same JS to render on client and server</vt:lpstr>
      <vt:lpstr>History of Web Dev</vt:lpstr>
      <vt:lpstr>What’s In a Name?</vt:lpstr>
      <vt:lpstr>PowerPoint Presentation</vt:lpstr>
      <vt:lpstr>What’s In a Name?</vt:lpstr>
      <vt:lpstr>PowerPoint Presentation</vt:lpstr>
      <vt:lpstr>PowerPoint Presentation</vt:lpstr>
      <vt:lpstr>What Is Duplicated?</vt:lpstr>
      <vt:lpstr>Client vs Server</vt:lpstr>
      <vt:lpstr>Why Go Isomorphic?</vt:lpstr>
      <vt:lpstr>Why Go Isomorphic?</vt:lpstr>
      <vt:lpstr>Why Go Isomorphic?</vt:lpstr>
      <vt:lpstr>Why Go Isomorphic?</vt:lpstr>
      <vt:lpstr>Demos</vt:lpstr>
      <vt:lpstr>Core Tech</vt:lpstr>
      <vt:lpstr>React.renderToString</vt:lpstr>
      <vt:lpstr>Other Isomorphic Options</vt:lpstr>
      <vt:lpstr>Battle Proven</vt:lpstr>
      <vt:lpstr>PowerPoint Presentation</vt:lpstr>
      <vt:lpstr>Two Approaches</vt:lpstr>
      <vt:lpstr>PowerPoint Presentation</vt:lpstr>
      <vt:lpstr>React Rendering Web Service</vt:lpstr>
      <vt:lpstr>PowerPoint Presentation</vt:lpstr>
      <vt:lpstr>PowerPoint Presentation</vt:lpstr>
      <vt:lpstr>ReactJS.NET</vt:lpstr>
      <vt:lpstr>Some Final Thoughts…</vt:lpstr>
      <vt:lpstr>What Did Isomorphic Cost Us?</vt:lpstr>
      <vt:lpstr>Interactions Before Full Load 3 Options</vt:lpstr>
      <vt:lpstr>Isomorphic will be easy. But it’s not, yet.</vt:lpstr>
      <vt:lpstr>PowerPoint Presentation</vt:lpstr>
      <vt:lpstr>The Isomorphic Spectrum</vt:lpstr>
      <vt:lpstr>Who’s Going Isomorphic?</vt:lpstr>
      <vt:lpstr>PowerPoint Presentation</vt:lpstr>
      <vt:lpstr>speakerrate.com</vt:lpstr>
      <vt:lpstr>Node</vt:lpstr>
      <vt:lpstr>npm: Node’s Package Manager</vt:lpstr>
      <vt:lpstr>React</vt:lpstr>
      <vt:lpstr>Browserify</vt:lpstr>
      <vt:lpstr>Gulp</vt:lpstr>
      <vt:lpstr>A World of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Innovation</vt:lpstr>
      <vt:lpstr>Innovation creates polarizing views…</vt:lpstr>
      <vt:lpstr>JavaScript and HTML belong in the same file.</vt:lpstr>
      <vt:lpstr>Unidirectional flow &gt; two-way binding.</vt:lpstr>
      <vt:lpstr>All Variables Should be Global.</vt:lpstr>
      <vt:lpstr>PowerPoint Presentation</vt:lpstr>
      <vt:lpstr>PowerPoint Presentation</vt:lpstr>
      <vt:lpstr>PowerPoint Presentation</vt:lpstr>
      <vt:lpstr>JSX</vt:lpstr>
      <vt:lpstr>JSX Compiles to JS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Handle Title Slides</dc:title>
  <dc:creator>Cory House</dc:creator>
  <cp:lastModifiedBy>Khan, Md M</cp:lastModifiedBy>
  <cp:revision>784</cp:revision>
  <dcterms:created xsi:type="dcterms:W3CDTF">2015-03-22T17:22:36Z</dcterms:created>
  <dcterms:modified xsi:type="dcterms:W3CDTF">2015-09-16T15:21:51Z</dcterms:modified>
</cp:coreProperties>
</file>